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257" r:id="rId2"/>
    <p:sldId id="284" r:id="rId3"/>
    <p:sldId id="304" r:id="rId4"/>
    <p:sldId id="311" r:id="rId5"/>
    <p:sldId id="258" r:id="rId6"/>
    <p:sldId id="294" r:id="rId7"/>
    <p:sldId id="259" r:id="rId8"/>
    <p:sldId id="260" r:id="rId9"/>
    <p:sldId id="313" r:id="rId10"/>
    <p:sldId id="262" r:id="rId11"/>
    <p:sldId id="315" r:id="rId12"/>
    <p:sldId id="317" r:id="rId13"/>
    <p:sldId id="318" r:id="rId14"/>
    <p:sldId id="286" r:id="rId15"/>
    <p:sldId id="301" r:id="rId16"/>
    <p:sldId id="319" r:id="rId17"/>
    <p:sldId id="302" r:id="rId18"/>
    <p:sldId id="320" r:id="rId19"/>
    <p:sldId id="321" r:id="rId20"/>
    <p:sldId id="322" r:id="rId21"/>
    <p:sldId id="277" r:id="rId22"/>
    <p:sldId id="265" r:id="rId23"/>
    <p:sldId id="269" r:id="rId24"/>
    <p:sldId id="280" r:id="rId25"/>
    <p:sldId id="323" r:id="rId26"/>
    <p:sldId id="307" r:id="rId27"/>
    <p:sldId id="279" r:id="rId28"/>
    <p:sldId id="324" r:id="rId29"/>
    <p:sldId id="325" r:id="rId30"/>
    <p:sldId id="326" r:id="rId31"/>
    <p:sldId id="327" r:id="rId32"/>
    <p:sldId id="328" r:id="rId33"/>
    <p:sldId id="329" r:id="rId34"/>
    <p:sldId id="330" r:id="rId35"/>
    <p:sldId id="331" r:id="rId36"/>
    <p:sldId id="332" r:id="rId37"/>
    <p:sldId id="333" r:id="rId38"/>
    <p:sldId id="334" r:id="rId39"/>
    <p:sldId id="335" r:id="rId40"/>
    <p:sldId id="336" r:id="rId41"/>
    <p:sldId id="337" r:id="rId42"/>
    <p:sldId id="338" r:id="rId43"/>
    <p:sldId id="339" r:id="rId44"/>
  </p:sldIdLst>
  <p:sldSz cx="9144000" cy="6858000" type="screen4x3"/>
  <p:notesSz cx="6797675" cy="992663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BBC"/>
    <a:srgbClr val="F7F8E8"/>
    <a:srgbClr val="E8F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Stijl, thema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2582" autoAdjust="0"/>
    <p:restoredTop sz="83796" autoAdjust="0"/>
  </p:normalViewPr>
  <p:slideViewPr>
    <p:cSldViewPr>
      <p:cViewPr varScale="1">
        <p:scale>
          <a:sx n="97" d="100"/>
          <a:sy n="97" d="100"/>
        </p:scale>
        <p:origin x="163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36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636" y="-60"/>
      </p:cViewPr>
      <p:guideLst>
        <p:guide orient="horz" pos="3127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6331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50444" y="2"/>
            <a:ext cx="2945659" cy="496331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B41A1405-8123-4688-A180-76381EDAF7C4}" type="datetimeFigureOut">
              <a:rPr lang="nl-NL" smtClean="0"/>
              <a:pPr/>
              <a:t>13-6-2013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1" y="9428585"/>
            <a:ext cx="2945659" cy="496331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50444" y="9428585"/>
            <a:ext cx="2945659" cy="496331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672918C3-8D06-47DB-A76C-9F892198DB3C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69598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2945659" cy="496331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50444" y="2"/>
            <a:ext cx="2945659" cy="496331"/>
          </a:xfrm>
          <a:prstGeom prst="rect">
            <a:avLst/>
          </a:prstGeom>
        </p:spPr>
        <p:txBody>
          <a:bodyPr vert="horz" lIns="91425" tIns="45712" rIns="91425" bIns="45712" rtlCol="0"/>
          <a:lstStyle>
            <a:lvl1pPr algn="r">
              <a:defRPr sz="1200"/>
            </a:lvl1pPr>
          </a:lstStyle>
          <a:p>
            <a:fld id="{F46DCF72-E069-4ABB-814E-3C6CFAE05FB4}" type="datetimeFigureOut">
              <a:rPr lang="nl-NL" smtClean="0"/>
              <a:pPr/>
              <a:t>13-6-2013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2" rIns="91425" bIns="45712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6"/>
          </a:xfrm>
          <a:prstGeom prst="rect">
            <a:avLst/>
          </a:prstGeom>
        </p:spPr>
        <p:txBody>
          <a:bodyPr vert="horz" lIns="91425" tIns="45712" rIns="91425" bIns="45712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1" y="9428585"/>
            <a:ext cx="2945659" cy="496331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6331"/>
          </a:xfrm>
          <a:prstGeom prst="rect">
            <a:avLst/>
          </a:prstGeom>
        </p:spPr>
        <p:txBody>
          <a:bodyPr vert="horz" lIns="91425" tIns="45712" rIns="91425" bIns="45712" rtlCol="0" anchor="b"/>
          <a:lstStyle>
            <a:lvl1pPr algn="r">
              <a:defRPr sz="1200"/>
            </a:lvl1pPr>
          </a:lstStyle>
          <a:p>
            <a:fld id="{9BA14079-E46B-49B2-8AB9-BCF741E78724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35831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A14079-E46B-49B2-8AB9-BCF741E78724}" type="slidenum">
              <a:rPr lang="nl-NL" smtClean="0"/>
              <a:pPr/>
              <a:t>1</a:t>
            </a:fld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741612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A14079-E46B-49B2-8AB9-BCF741E78724}" type="slidenum">
              <a:rPr lang="nl-NL" smtClean="0"/>
              <a:pPr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922060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A14079-E46B-49B2-8AB9-BCF741E78724}" type="slidenum">
              <a:rPr lang="nl-NL" smtClean="0"/>
              <a:pPr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74012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A14079-E46B-49B2-8AB9-BCF741E78724}" type="slidenum">
              <a:rPr lang="nl-NL" smtClean="0"/>
              <a:pPr/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41548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Bij de vraag wat kun je verkopen maken w onderscheid tussen een activatransactie en een aandelentransactie. </a:t>
            </a:r>
          </a:p>
          <a:p>
            <a:endParaRPr lang="nl-NL" dirty="0" smtClean="0"/>
          </a:p>
          <a:p>
            <a:r>
              <a:rPr lang="nl-NL" b="1" dirty="0" smtClean="0"/>
              <a:t>Vraag:</a:t>
            </a:r>
            <a:r>
              <a:rPr lang="nl-NL" dirty="0" smtClean="0"/>
              <a:t> Wat zijn de voordelen? Wat zijn de nadelen?</a:t>
            </a:r>
          </a:p>
          <a:p>
            <a:endParaRPr lang="nl-NL" dirty="0" smtClean="0"/>
          </a:p>
          <a:p>
            <a:r>
              <a:rPr lang="nl-NL" dirty="0" smtClean="0"/>
              <a:t>Komt minder vaak voor dan een aandelentransactie door deze nadelen</a:t>
            </a:r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A14079-E46B-49B2-8AB9-BCF741E78724}" type="slidenum">
              <a:rPr lang="nl-NL" smtClean="0"/>
              <a:pPr/>
              <a:t>15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84727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Onderneming als 1 geheel</a:t>
            </a:r>
          </a:p>
          <a:p>
            <a:endParaRPr lang="nl-NL" dirty="0" smtClean="0"/>
          </a:p>
          <a:p>
            <a:r>
              <a:rPr lang="nl-NL" b="1" dirty="0" smtClean="0"/>
              <a:t>Vraag:</a:t>
            </a:r>
            <a:r>
              <a:rPr lang="nl-NL" dirty="0" smtClean="0"/>
              <a:t> waar zou je als koper meer voor willen betalen: activadeal of aandelendeal? </a:t>
            </a:r>
            <a:r>
              <a:rPr lang="nl-NL" dirty="0" smtClean="0">
                <a:sym typeface="Wingdings" pitchFamily="2" charset="2"/>
              </a:rPr>
              <a:t> activa vanwege fiscale aftrek goodwill</a:t>
            </a:r>
          </a:p>
          <a:p>
            <a:r>
              <a:rPr lang="nl-NL" smtClean="0">
                <a:sym typeface="Wingdings" pitchFamily="2" charset="2"/>
              </a:rPr>
              <a:t>Koopsom is ook hoger, want verkoper moet afrekenen over boekwinst</a:t>
            </a:r>
          </a:p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A14079-E46B-49B2-8AB9-BCF741E78724}" type="slidenum">
              <a:rPr lang="nl-NL" smtClean="0"/>
              <a:pPr/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8625539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A14079-E46B-49B2-8AB9-BCF741E78724}" type="slidenum">
              <a:rPr lang="nl-NL" smtClean="0"/>
              <a:pPr/>
              <a:t>22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822758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A14079-E46B-49B2-8AB9-BCF741E78724}" type="slidenum">
              <a:rPr lang="nl-NL" smtClean="0"/>
              <a:pPr/>
              <a:t>23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38911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A14079-E46B-49B2-8AB9-BCF741E78724}" type="slidenum">
              <a:rPr lang="nl-NL" smtClean="0"/>
              <a:pPr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63142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A14079-E46B-49B2-8AB9-BCF741E78724}" type="slidenum">
              <a:rPr lang="nl-NL" smtClean="0"/>
              <a:pPr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99210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Bij het stellen van de vraag,</a:t>
            </a:r>
            <a:r>
              <a:rPr lang="nl-NL" baseline="0" dirty="0" smtClean="0"/>
              <a:t> aanwezigen laten antwoorden en noteren op </a:t>
            </a:r>
            <a:r>
              <a:rPr lang="nl-NL" baseline="0" dirty="0" err="1" smtClean="0"/>
              <a:t>flipover</a:t>
            </a:r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A14079-E46B-49B2-8AB9-BCF741E78724}" type="slidenum">
              <a:rPr lang="nl-NL" smtClean="0"/>
              <a:pPr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38845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A14079-E46B-49B2-8AB9-BCF741E78724}" type="slidenum">
              <a:rPr lang="nl-NL" smtClean="0"/>
              <a:pPr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600272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A14079-E46B-49B2-8AB9-BCF741E78724}" type="slidenum">
              <a:rPr lang="nl-NL" smtClean="0"/>
              <a:pPr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349298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A14079-E46B-49B2-8AB9-BCF741E78724}" type="slidenum">
              <a:rPr lang="nl-NL" smtClean="0"/>
              <a:pPr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87811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A14079-E46B-49B2-8AB9-BCF741E78724}" type="slidenum">
              <a:rPr lang="nl-NL" smtClean="0"/>
              <a:pPr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4719509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A14079-E46B-49B2-8AB9-BCF741E78724}" type="slidenum">
              <a:rPr lang="nl-NL" smtClean="0"/>
              <a:pPr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90262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1"/>
            <a:ext cx="7772400" cy="1124744"/>
          </a:xfrm>
        </p:spPr>
        <p:txBody>
          <a:bodyPr/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2123728" y="6356350"/>
            <a:ext cx="5040560" cy="365125"/>
          </a:xfrm>
          <a:prstGeom prst="rect">
            <a:avLst/>
          </a:prstGeom>
        </p:spPr>
        <p:txBody>
          <a:bodyPr/>
          <a:lstStyle/>
          <a:p>
            <a:endParaRPr lang="nl-NL" dirty="0"/>
          </a:p>
        </p:txBody>
      </p:sp>
      <p:pic>
        <p:nvPicPr>
          <p:cNvPr id="2050" name="Picture 2" descr="propol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6237312"/>
            <a:ext cx="1860550" cy="5270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  <a:headEnd/>
            <a:tailEnd/>
          </a:ln>
        </p:spPr>
      </p:pic>
      <p:cxnSp>
        <p:nvCxnSpPr>
          <p:cNvPr id="9" name="Rechte verbindingslijn 8"/>
          <p:cNvCxnSpPr/>
          <p:nvPr userDrawn="1"/>
        </p:nvCxnSpPr>
        <p:spPr>
          <a:xfrm>
            <a:off x="107504" y="6093296"/>
            <a:ext cx="8856984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9"/>
          <p:cNvCxnSpPr/>
          <p:nvPr userDrawn="1"/>
        </p:nvCxnSpPr>
        <p:spPr>
          <a:xfrm>
            <a:off x="179512" y="1268760"/>
            <a:ext cx="8856984" cy="0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2195736" y="6356350"/>
            <a:ext cx="5184576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67FB41-1C2D-43AB-9C47-95B6BF3795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2195736" y="6356350"/>
            <a:ext cx="5184576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67FB41-1C2D-43AB-9C47-95B6BF3795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 b="1">
                <a:solidFill>
                  <a:srgbClr val="0070C0"/>
                </a:solidFill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006BBC"/>
                </a:solidFill>
              </a:defRPr>
            </a:lvl1pPr>
            <a:lvl2pPr>
              <a:defRPr>
                <a:solidFill>
                  <a:srgbClr val="006BBC"/>
                </a:solidFill>
              </a:defRPr>
            </a:lvl2pPr>
            <a:lvl3pPr>
              <a:defRPr>
                <a:solidFill>
                  <a:srgbClr val="006BBC"/>
                </a:solidFill>
              </a:defRPr>
            </a:lvl3pPr>
            <a:lvl4pPr>
              <a:defRPr>
                <a:solidFill>
                  <a:srgbClr val="006BBC"/>
                </a:solidFill>
              </a:defRPr>
            </a:lvl4pPr>
            <a:lvl5pPr>
              <a:defRPr>
                <a:solidFill>
                  <a:srgbClr val="006BBC"/>
                </a:solidFill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cxnSp>
        <p:nvCxnSpPr>
          <p:cNvPr id="9" name="Rechte verbindingslijn 8"/>
          <p:cNvCxnSpPr/>
          <p:nvPr userDrawn="1"/>
        </p:nvCxnSpPr>
        <p:spPr>
          <a:xfrm>
            <a:off x="107504" y="6093296"/>
            <a:ext cx="885698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>
          <a:xfrm>
            <a:off x="2195736" y="6356350"/>
            <a:ext cx="5184576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67FB41-1C2D-43AB-9C47-95B6BF3795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2195736" y="6356350"/>
            <a:ext cx="5184576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67FB41-1C2D-43AB-9C47-95B6BF3795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>
          <a:xfrm>
            <a:off x="2195736" y="6356350"/>
            <a:ext cx="5184576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67FB41-1C2D-43AB-9C47-95B6BF3795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>
          <a:xfrm>
            <a:off x="2195736" y="6356350"/>
            <a:ext cx="5184576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67FB41-1C2D-43AB-9C47-95B6BF3795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>
          <a:xfrm>
            <a:off x="2195736" y="6356350"/>
            <a:ext cx="5184576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67FB41-1C2D-43AB-9C47-95B6BF3795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2195736" y="6356350"/>
            <a:ext cx="5184576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67FB41-1C2D-43AB-9C47-95B6BF3795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2195736" y="6356350"/>
            <a:ext cx="5184576" cy="365125"/>
          </a:xfrm>
          <a:prstGeom prst="rect">
            <a:avLst/>
          </a:prstGeom>
        </p:spPr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267FB41-1C2D-43AB-9C47-95B6BF37950F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  <a:alpha val="3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cxnSp>
        <p:nvCxnSpPr>
          <p:cNvPr id="10" name="Rechte verbindingslijn 9"/>
          <p:cNvCxnSpPr/>
          <p:nvPr userDrawn="1"/>
        </p:nvCxnSpPr>
        <p:spPr>
          <a:xfrm>
            <a:off x="107504" y="6093296"/>
            <a:ext cx="885698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 userDrawn="1"/>
        </p:nvCxnSpPr>
        <p:spPr>
          <a:xfrm>
            <a:off x="287016" y="1484784"/>
            <a:ext cx="8856984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95536" y="6093296"/>
            <a:ext cx="2411760" cy="7685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kstvak 12"/>
          <p:cNvSpPr txBox="1"/>
          <p:nvPr userDrawn="1"/>
        </p:nvSpPr>
        <p:spPr>
          <a:xfrm>
            <a:off x="2843808" y="6309320"/>
            <a:ext cx="367240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nl-NL" sz="1600" i="1" dirty="0" smtClean="0"/>
              <a:t>13 juni 2013 </a:t>
            </a:r>
            <a:endParaRPr lang="nl-NL" sz="1600" i="1" dirty="0"/>
          </a:p>
        </p:txBody>
      </p:sp>
      <p:pic>
        <p:nvPicPr>
          <p:cNvPr id="75779" name="Picture 3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28383" y="6165304"/>
            <a:ext cx="732365" cy="612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5780" name="Picture 4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4211961" y="6127668"/>
            <a:ext cx="2448271" cy="730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wipe/>
  </p:transition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43528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nl-NL" dirty="0" smtClean="0"/>
              <a:t/>
            </a:r>
            <a:br>
              <a:rPr lang="nl-NL" dirty="0" smtClean="0"/>
            </a:br>
            <a:r>
              <a:rPr lang="nl-NL" sz="3600" dirty="0" smtClean="0"/>
              <a:t>Workshop ‘groeien door bedrijfsovernames’; en de fiscale valkuilen ?</a:t>
            </a:r>
            <a:endParaRPr lang="nl-NL" dirty="0">
              <a:solidFill>
                <a:srgbClr val="0070C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 smtClean="0"/>
          </a:p>
          <a:p>
            <a:pPr algn="ctr">
              <a:buNone/>
            </a:pPr>
            <a:r>
              <a:rPr lang="nl-NL" sz="4400" b="1" dirty="0" smtClean="0">
                <a:solidFill>
                  <a:srgbClr val="0070C0"/>
                </a:solidFill>
              </a:rPr>
              <a:t>Welkom</a:t>
            </a: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Kopende partijen(2)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nl-NL" dirty="0" smtClean="0"/>
              <a:t>Ondernemersprofiel</a:t>
            </a:r>
          </a:p>
          <a:p>
            <a:pPr lvl="1"/>
            <a:r>
              <a:rPr lang="nl-NL" dirty="0" smtClean="0"/>
              <a:t>Kennis en ervaring</a:t>
            </a:r>
          </a:p>
          <a:p>
            <a:pPr lvl="1"/>
            <a:r>
              <a:rPr lang="nl-NL" dirty="0" smtClean="0"/>
              <a:t>Motivatie</a:t>
            </a:r>
          </a:p>
          <a:p>
            <a:pPr lvl="1"/>
            <a:r>
              <a:rPr lang="nl-NL" dirty="0" smtClean="0"/>
              <a:t>Kwaliteiten</a:t>
            </a:r>
          </a:p>
          <a:p>
            <a:pPr lvl="1"/>
            <a:r>
              <a:rPr lang="nl-NL" dirty="0" smtClean="0"/>
              <a:t>Persoonskenmerken</a:t>
            </a:r>
          </a:p>
          <a:p>
            <a:pPr lvl="1">
              <a:buNone/>
            </a:pPr>
            <a:r>
              <a:rPr lang="nl-NL" dirty="0" err="1" smtClean="0"/>
              <a:t>E-scan</a:t>
            </a:r>
            <a:r>
              <a:rPr lang="nl-NL" dirty="0" smtClean="0"/>
              <a:t> ondernemerstest !</a:t>
            </a:r>
          </a:p>
          <a:p>
            <a:pPr lvl="1">
              <a:buNone/>
            </a:pPr>
            <a:endParaRPr lang="nl-NL" dirty="0" smtClean="0"/>
          </a:p>
          <a:p>
            <a:r>
              <a:rPr lang="nl-NL" dirty="0" smtClean="0"/>
              <a:t>Zoek profiel</a:t>
            </a:r>
          </a:p>
          <a:p>
            <a:pPr lvl="1"/>
            <a:r>
              <a:rPr lang="nl-NL" dirty="0" smtClean="0"/>
              <a:t>Branche</a:t>
            </a:r>
          </a:p>
          <a:p>
            <a:pPr lvl="1"/>
            <a:r>
              <a:rPr lang="nl-NL" dirty="0" smtClean="0"/>
              <a:t>Regio</a:t>
            </a:r>
          </a:p>
          <a:p>
            <a:pPr lvl="1"/>
            <a:r>
              <a:rPr lang="nl-NL" dirty="0" smtClean="0"/>
              <a:t>Type bedrijf</a:t>
            </a:r>
          </a:p>
          <a:p>
            <a:pPr lvl="1"/>
            <a:r>
              <a:rPr lang="nl-NL" dirty="0" smtClean="0"/>
              <a:t>Risico</a:t>
            </a:r>
          </a:p>
          <a:p>
            <a:pPr lvl="1"/>
            <a:r>
              <a:rPr lang="nl-NL" dirty="0" smtClean="0"/>
              <a:t>Omvang</a:t>
            </a:r>
          </a:p>
          <a:p>
            <a:pPr lvl="1"/>
            <a:r>
              <a:rPr lang="nl-NL" dirty="0" smtClean="0"/>
              <a:t>Cash </a:t>
            </a:r>
            <a:r>
              <a:rPr lang="nl-NL" dirty="0" err="1" smtClean="0"/>
              <a:t>flow</a:t>
            </a:r>
            <a:endParaRPr lang="nl-NL" dirty="0" smtClean="0"/>
          </a:p>
          <a:p>
            <a:pPr lvl="1"/>
            <a:r>
              <a:rPr lang="nl-NL" dirty="0" smtClean="0"/>
              <a:t>Stadium groeicyclus</a:t>
            </a:r>
          </a:p>
          <a:p>
            <a:pPr lvl="1"/>
            <a:r>
              <a:rPr lang="nl-NL" dirty="0" smtClean="0"/>
              <a:t>Tijdspad</a:t>
            </a:r>
            <a:endParaRPr lang="nl-NL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Kopende partijen(3)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sz="2400" u="sng" dirty="0" smtClean="0"/>
              <a:t>Wat willen kopende partijen (doorgaans)?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Zekerheid !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Veel informatie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Zo mogelijk uitgesteld betaald (liefst een lage overnamesom)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Geen 2 kapiteins op 1 schip</a:t>
            </a:r>
          </a:p>
          <a:p>
            <a:endParaRPr lang="nl-NL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Fiscale</a:t>
            </a:r>
            <a:r>
              <a:rPr lang="en-US" dirty="0" smtClean="0"/>
              <a:t> </a:t>
            </a:r>
            <a:r>
              <a:rPr lang="en-US" dirty="0" err="1" smtClean="0"/>
              <a:t>faciliteiten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Doorschuif</a:t>
            </a:r>
            <a:r>
              <a:rPr lang="en-US" dirty="0" smtClean="0"/>
              <a:t> </a:t>
            </a:r>
            <a:r>
              <a:rPr lang="en-US" dirty="0" err="1" smtClean="0"/>
              <a:t>inkomstenbelasting</a:t>
            </a:r>
            <a:r>
              <a:rPr lang="en-US" dirty="0" smtClean="0"/>
              <a:t>/</a:t>
            </a:r>
            <a:r>
              <a:rPr lang="en-US" dirty="0" err="1" smtClean="0"/>
              <a:t>premie</a:t>
            </a:r>
            <a:r>
              <a:rPr lang="en-US" dirty="0" smtClean="0"/>
              <a:t> </a:t>
            </a:r>
            <a:r>
              <a:rPr lang="en-US" dirty="0" err="1" smtClean="0"/>
              <a:t>volksverzekeringen</a:t>
            </a:r>
            <a:endParaRPr lang="en-US" dirty="0" smtClean="0"/>
          </a:p>
          <a:p>
            <a:r>
              <a:rPr lang="en-US" dirty="0" err="1" smtClean="0"/>
              <a:t>Holdingstructuur</a:t>
            </a:r>
            <a:r>
              <a:rPr lang="en-US" dirty="0" smtClean="0"/>
              <a:t>:</a:t>
            </a:r>
          </a:p>
          <a:p>
            <a:pPr lvl="1"/>
            <a:r>
              <a:rPr lang="en-US" dirty="0" err="1" smtClean="0"/>
              <a:t>Bedrijfsfusie</a:t>
            </a:r>
            <a:r>
              <a:rPr lang="en-US" dirty="0" smtClean="0"/>
              <a:t>/</a:t>
            </a:r>
            <a:r>
              <a:rPr lang="en-US" dirty="0" err="1" smtClean="0"/>
              <a:t>splitsing</a:t>
            </a:r>
            <a:endParaRPr lang="en-US" dirty="0"/>
          </a:p>
          <a:p>
            <a:pPr lvl="1"/>
            <a:r>
              <a:rPr lang="en-US" dirty="0" err="1"/>
              <a:t>Deelnemingsvrijstelling</a:t>
            </a:r>
            <a:endParaRPr lang="en-US" dirty="0"/>
          </a:p>
          <a:p>
            <a:pPr lvl="1"/>
            <a:r>
              <a:rPr lang="en-US" dirty="0" err="1"/>
              <a:t>Fiscale</a:t>
            </a:r>
            <a:r>
              <a:rPr lang="en-US" dirty="0"/>
              <a:t> </a:t>
            </a:r>
            <a:r>
              <a:rPr lang="en-US" dirty="0" err="1" smtClean="0"/>
              <a:t>eenheid</a:t>
            </a:r>
            <a:r>
              <a:rPr lang="en-US" dirty="0" smtClean="0"/>
              <a:t> (anti-</a:t>
            </a:r>
            <a:r>
              <a:rPr lang="en-US" dirty="0" err="1" smtClean="0"/>
              <a:t>misbruik</a:t>
            </a:r>
            <a:r>
              <a:rPr lang="en-US" dirty="0" smtClean="0"/>
              <a:t> </a:t>
            </a:r>
            <a:r>
              <a:rPr lang="en-US" dirty="0" err="1" smtClean="0"/>
              <a:t>bepalingen</a:t>
            </a:r>
            <a:r>
              <a:rPr lang="en-US" dirty="0" smtClean="0"/>
              <a:t>)</a:t>
            </a:r>
          </a:p>
          <a:p>
            <a:r>
              <a:rPr lang="en-US" dirty="0" smtClean="0"/>
              <a:t>BOF</a:t>
            </a:r>
          </a:p>
          <a:p>
            <a:pPr marL="457200" lvl="1" indent="0">
              <a:buNone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1678377412"/>
      </p:ext>
    </p:extLst>
  </p:cSld>
  <p:clrMapOvr>
    <a:masterClrMapping/>
  </p:clrMapOvr>
  <p:transition>
    <p:wip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Fiscale</a:t>
            </a:r>
            <a:r>
              <a:rPr lang="en-US" dirty="0" smtClean="0"/>
              <a:t> </a:t>
            </a:r>
            <a:r>
              <a:rPr lang="en-US" dirty="0" err="1" smtClean="0"/>
              <a:t>faciliteiten</a:t>
            </a:r>
            <a:r>
              <a:rPr lang="en-US" dirty="0" smtClean="0"/>
              <a:t> / BOF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/>
              <a:t>Voorwaarden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err="1" smtClean="0"/>
              <a:t>Materiële</a:t>
            </a:r>
            <a:r>
              <a:rPr lang="en-US" dirty="0" smtClean="0"/>
              <a:t> onderneming</a:t>
            </a:r>
          </a:p>
          <a:p>
            <a:r>
              <a:rPr lang="en-US" dirty="0" err="1" smtClean="0"/>
              <a:t>Beleggingen</a:t>
            </a:r>
            <a:r>
              <a:rPr lang="en-US" smtClean="0"/>
              <a:t> </a:t>
            </a:r>
            <a:r>
              <a:rPr lang="en-US" smtClean="0"/>
              <a:t>&lt;5</a:t>
            </a:r>
            <a:r>
              <a:rPr lang="en-US" dirty="0" smtClean="0"/>
              <a:t>%</a:t>
            </a:r>
          </a:p>
          <a:p>
            <a:r>
              <a:rPr lang="en-US" dirty="0" smtClean="0"/>
              <a:t>€ 1.000.000 + 83% </a:t>
            </a:r>
          </a:p>
          <a:p>
            <a:r>
              <a:rPr lang="en-US" dirty="0" smtClean="0"/>
              <a:t>5 </a:t>
            </a:r>
            <a:r>
              <a:rPr lang="en-US" dirty="0" err="1" smtClean="0"/>
              <a:t>jaar</a:t>
            </a:r>
            <a:r>
              <a:rPr lang="en-US" dirty="0" smtClean="0"/>
              <a:t> / 1 </a:t>
            </a:r>
            <a:r>
              <a:rPr lang="en-US" dirty="0" err="1" smtClean="0"/>
              <a:t>jaar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20604626"/>
      </p:ext>
    </p:extLst>
  </p:cSld>
  <p:clrMapOvr>
    <a:masterClrMapping/>
  </p:clrMapOvr>
  <p:transition>
    <p:wip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nl-NL" sz="3200" dirty="0" smtClean="0"/>
              <a:t>Kopen en verkopen van een onderneming (1) :</a:t>
            </a:r>
            <a:endParaRPr lang="nl-NL" sz="3200" dirty="0"/>
          </a:p>
        </p:txBody>
      </p:sp>
      <p:sp>
        <p:nvSpPr>
          <p:cNvPr id="9" name="Tijdelijke aanduiding voor inhoud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sz="2800" u="sng" dirty="0" smtClean="0"/>
              <a:t>Hoofdvragen:</a:t>
            </a:r>
          </a:p>
          <a:p>
            <a:pPr marL="0" indent="0">
              <a:buNone/>
            </a:pPr>
            <a:endParaRPr lang="nl-NL" dirty="0"/>
          </a:p>
        </p:txBody>
      </p:sp>
      <p:graphicFrame>
        <p:nvGraphicFramePr>
          <p:cNvPr id="10" name="Tabel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1516624"/>
              </p:ext>
            </p:extLst>
          </p:nvPr>
        </p:nvGraphicFramePr>
        <p:xfrm>
          <a:off x="899592" y="2387017"/>
          <a:ext cx="7344816" cy="2952327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448272"/>
                <a:gridCol w="2448272"/>
                <a:gridCol w="2448272"/>
              </a:tblGrid>
              <a:tr h="539221"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solidFill>
                            <a:srgbClr val="006BBC"/>
                          </a:solidFill>
                        </a:rPr>
                        <a:t>Wat?</a:t>
                      </a:r>
                      <a:endParaRPr lang="nl-NL" sz="2000" dirty="0">
                        <a:solidFill>
                          <a:srgbClr val="006BB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solidFill>
                            <a:srgbClr val="006BBC"/>
                          </a:solidFill>
                        </a:rPr>
                        <a:t>Wie?</a:t>
                      </a:r>
                      <a:endParaRPr lang="nl-NL" sz="2000" dirty="0">
                        <a:solidFill>
                          <a:srgbClr val="006BB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solidFill>
                            <a:srgbClr val="006BBC"/>
                          </a:solidFill>
                        </a:rPr>
                        <a:t>Hoe?</a:t>
                      </a:r>
                      <a:endParaRPr lang="nl-NL" sz="2000" dirty="0">
                        <a:solidFill>
                          <a:srgbClr val="006BBC"/>
                        </a:solidFill>
                      </a:endParaRPr>
                    </a:p>
                  </a:txBody>
                  <a:tcPr/>
                </a:tc>
              </a:tr>
              <a:tr h="1206553"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solidFill>
                            <a:srgbClr val="006BBC"/>
                          </a:solidFill>
                        </a:rPr>
                        <a:t>Aandelen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solidFill>
                            <a:srgbClr val="006BBC"/>
                          </a:solidFill>
                        </a:rPr>
                        <a:t>BV</a:t>
                      </a:r>
                      <a:endParaRPr lang="nl-NL" sz="2000" dirty="0">
                        <a:solidFill>
                          <a:srgbClr val="006BB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solidFill>
                            <a:srgbClr val="006BBC"/>
                          </a:solidFill>
                        </a:rPr>
                        <a:t>Cash, </a:t>
                      </a:r>
                      <a:r>
                        <a:rPr lang="nl-NL" sz="2000" dirty="0" err="1" smtClean="0">
                          <a:solidFill>
                            <a:srgbClr val="006BBC"/>
                          </a:solidFill>
                        </a:rPr>
                        <a:t>earn</a:t>
                      </a:r>
                      <a:r>
                        <a:rPr lang="nl-NL" sz="2000" dirty="0" smtClean="0">
                          <a:solidFill>
                            <a:srgbClr val="006BBC"/>
                          </a:solidFill>
                        </a:rPr>
                        <a:t>-out, schuld</a:t>
                      </a:r>
                      <a:endParaRPr lang="nl-NL" sz="2000" dirty="0">
                        <a:solidFill>
                          <a:srgbClr val="006BBC"/>
                        </a:solidFill>
                      </a:endParaRPr>
                    </a:p>
                  </a:txBody>
                  <a:tcPr/>
                </a:tc>
              </a:tr>
              <a:tr h="1206553"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solidFill>
                            <a:srgbClr val="006BBC"/>
                          </a:solidFill>
                        </a:rPr>
                        <a:t>Activa / Passiva</a:t>
                      </a:r>
                      <a:endParaRPr lang="nl-NL" sz="2000" dirty="0">
                        <a:solidFill>
                          <a:srgbClr val="006BB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solidFill>
                            <a:srgbClr val="006BBC"/>
                          </a:solidFill>
                        </a:rPr>
                        <a:t>Privé</a:t>
                      </a:r>
                      <a:endParaRPr lang="nl-NL" sz="2000" dirty="0">
                        <a:solidFill>
                          <a:srgbClr val="006BBC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000" dirty="0" smtClean="0">
                          <a:solidFill>
                            <a:srgbClr val="006BBC"/>
                          </a:solidFill>
                        </a:rPr>
                        <a:t>(cum. preferente</a:t>
                      </a:r>
                      <a:r>
                        <a:rPr lang="nl-NL" sz="2000" baseline="0" dirty="0" smtClean="0">
                          <a:solidFill>
                            <a:srgbClr val="006BBC"/>
                          </a:solidFill>
                        </a:rPr>
                        <a:t> aandelen)</a:t>
                      </a:r>
                      <a:endParaRPr lang="nl-NL" sz="2000" dirty="0">
                        <a:solidFill>
                          <a:srgbClr val="006BBC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Overname structuur (1)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pPr>
              <a:spcBef>
                <a:spcPct val="50000"/>
              </a:spcBef>
              <a:buNone/>
            </a:pPr>
            <a:r>
              <a:rPr lang="nl-NL" sz="3600" b="1" dirty="0" smtClean="0"/>
              <a:t>Activa transactie:</a:t>
            </a:r>
            <a:r>
              <a:rPr lang="nl-NL" sz="3600" dirty="0" smtClean="0"/>
              <a:t>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NL" dirty="0" smtClean="0"/>
              <a:t> Betreft de koop van specifieke activa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nl-NL" b="1" dirty="0" smtClean="0"/>
          </a:p>
          <a:p>
            <a:pPr>
              <a:spcBef>
                <a:spcPct val="50000"/>
              </a:spcBef>
              <a:buNone/>
            </a:pPr>
            <a:r>
              <a:rPr lang="nl-NL" sz="3600" b="1" dirty="0" smtClean="0"/>
              <a:t>Voordelen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NL" dirty="0" smtClean="0"/>
              <a:t>Niet alle activa hoeven te worden overgenomen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NL" dirty="0" smtClean="0"/>
              <a:t>Overname tegen Economische waarde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NL" dirty="0" smtClean="0"/>
              <a:t>Koper kan fiscaal afschrijven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NL" dirty="0" smtClean="0"/>
              <a:t> Koper is </a:t>
            </a:r>
            <a:r>
              <a:rPr lang="nl-NL" u="sng" dirty="0" smtClean="0"/>
              <a:t>niet</a:t>
            </a:r>
            <a:r>
              <a:rPr lang="nl-NL" dirty="0" smtClean="0"/>
              <a:t> aansprakelijk voor schulden, claims en aansprakelijkheden van verkoper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NL" dirty="0" smtClean="0"/>
              <a:t> De overgenomen activa kunnen als zekerheid dienen voor de financiering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nl-NL" b="1" dirty="0" smtClean="0"/>
          </a:p>
          <a:p>
            <a:pPr>
              <a:spcBef>
                <a:spcPct val="50000"/>
              </a:spcBef>
              <a:buNone/>
            </a:pPr>
            <a:r>
              <a:rPr lang="nl-NL" sz="3600" b="1" dirty="0" smtClean="0"/>
              <a:t>Nadelen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NL" dirty="0" smtClean="0"/>
              <a:t> Meerwaarde activa wordt als resultaat belast bij verkoper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NL" dirty="0" smtClean="0"/>
              <a:t> Koper moet opnieuw contracten sluiten met afnemers, toeleveranciers, huurders, etc.</a:t>
            </a:r>
          </a:p>
          <a:p>
            <a:endParaRPr lang="nl-NL" u="sng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4000" dirty="0" smtClean="0"/>
              <a:t>Wat over te nemen?</a:t>
            </a:r>
            <a:endParaRPr lang="nl-NL" sz="40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sz="2000" dirty="0" smtClean="0"/>
              <a:t>A/P-transactie / B.V.:</a:t>
            </a:r>
          </a:p>
          <a:p>
            <a:pPr lvl="1"/>
            <a:r>
              <a:rPr lang="nl-NL" sz="1800" dirty="0" smtClean="0"/>
              <a:t>In beginsel steeds heffing van Vpb bij verkoper over stille reserves / goodwill / fiscale reserves</a:t>
            </a:r>
          </a:p>
          <a:p>
            <a:pPr marL="457200" lvl="1" indent="0">
              <a:buNone/>
            </a:pPr>
            <a:endParaRPr lang="nl-NL" sz="1800" dirty="0" smtClean="0"/>
          </a:p>
          <a:p>
            <a:pPr marL="457200" lvl="1" indent="0">
              <a:buNone/>
            </a:pPr>
            <a:r>
              <a:rPr lang="nl-NL" sz="1800" u="sng" dirty="0"/>
              <a:t>Uitzonderingen:</a:t>
            </a:r>
          </a:p>
          <a:p>
            <a:pPr lvl="1">
              <a:buFontTx/>
              <a:buChar char="-"/>
            </a:pPr>
            <a:r>
              <a:rPr lang="nl-NL" sz="1800" dirty="0" smtClean="0"/>
              <a:t>Verliescompensatie</a:t>
            </a:r>
            <a:endParaRPr lang="nl-NL" sz="1800" dirty="0"/>
          </a:p>
          <a:p>
            <a:pPr lvl="1">
              <a:buFontTx/>
              <a:buChar char="-"/>
            </a:pPr>
            <a:r>
              <a:rPr lang="nl-NL" sz="1800" dirty="0"/>
              <a:t>Bedrijfsfusiefaciliteit</a:t>
            </a:r>
          </a:p>
          <a:p>
            <a:pPr marL="457200" lvl="1" indent="0">
              <a:buNone/>
            </a:pPr>
            <a:endParaRPr lang="nl-NL" sz="1800" dirty="0" smtClean="0"/>
          </a:p>
          <a:p>
            <a:pPr lvl="1"/>
            <a:r>
              <a:rPr lang="nl-NL" sz="1800" dirty="0" smtClean="0"/>
              <a:t>Voor koper hoger afschrijvingspotentieel</a:t>
            </a:r>
          </a:p>
          <a:p>
            <a:pPr lvl="1"/>
            <a:r>
              <a:rPr lang="nl-NL" sz="1800" dirty="0" smtClean="0"/>
              <a:t>Geen fiscale claims!</a:t>
            </a:r>
          </a:p>
          <a:p>
            <a:pPr marL="457200" lvl="1" indent="0">
              <a:buNone/>
            </a:pPr>
            <a:endParaRPr lang="nl-NL" sz="1800" dirty="0" smtClean="0"/>
          </a:p>
          <a:p>
            <a:r>
              <a:rPr lang="nl-NL" sz="2000" dirty="0" smtClean="0"/>
              <a:t>Aandelentransactie / B.V.:</a:t>
            </a:r>
          </a:p>
          <a:p>
            <a:pPr lvl="1"/>
            <a:r>
              <a:rPr lang="nl-NL" sz="1600" dirty="0" smtClean="0"/>
              <a:t>Voor verkoper deelnemingsvrijstelling voor Vpb</a:t>
            </a:r>
          </a:p>
          <a:p>
            <a:pPr lvl="1"/>
            <a:r>
              <a:rPr lang="nl-NL" sz="1600" dirty="0" smtClean="0"/>
              <a:t>In aanmerking nemen Vpb latentie!</a:t>
            </a:r>
          </a:p>
          <a:p>
            <a:pPr lvl="1"/>
            <a:r>
              <a:rPr lang="nl-NL" sz="1600" dirty="0" smtClean="0"/>
              <a:t>Aankoopkosten niet aftrekbaar </a:t>
            </a:r>
          </a:p>
        </p:txBody>
      </p:sp>
    </p:spTree>
    <p:extLst>
      <p:ext uri="{BB962C8B-B14F-4D97-AF65-F5344CB8AC3E}">
        <p14:creationId xmlns:p14="http://schemas.microsoft.com/office/powerpoint/2010/main" val="3404069219"/>
      </p:ext>
    </p:extLst>
  </p:cSld>
  <p:clrMapOvr>
    <a:masterClrMapping/>
  </p:clrMapOvr>
  <p:transition>
    <p:wip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Overname structuur (2)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spcBef>
                <a:spcPct val="50000"/>
              </a:spcBef>
              <a:buNone/>
            </a:pPr>
            <a:r>
              <a:rPr lang="nl-NL" sz="3600" b="1" dirty="0" smtClean="0"/>
              <a:t>Aandelen transactie: 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NL" dirty="0" smtClean="0"/>
              <a:t> Betreft koop van de aandelen van een vennootschap</a:t>
            </a:r>
          </a:p>
          <a:p>
            <a:pPr>
              <a:spcBef>
                <a:spcPct val="50000"/>
              </a:spcBef>
            </a:pPr>
            <a:r>
              <a:rPr lang="nl-NL" dirty="0" smtClean="0"/>
              <a:t>Alles “</a:t>
            </a:r>
            <a:r>
              <a:rPr lang="nl-NL" dirty="0" err="1" smtClean="0"/>
              <a:t>d’r</a:t>
            </a:r>
            <a:r>
              <a:rPr lang="nl-NL" dirty="0" smtClean="0"/>
              <a:t> op en </a:t>
            </a:r>
            <a:r>
              <a:rPr lang="nl-NL" dirty="0" err="1" smtClean="0"/>
              <a:t>d’r</a:t>
            </a:r>
            <a:r>
              <a:rPr lang="nl-NL" dirty="0" smtClean="0"/>
              <a:t> </a:t>
            </a:r>
            <a:r>
              <a:rPr lang="nl-NL" dirty="0" err="1" smtClean="0"/>
              <a:t>an</a:t>
            </a:r>
            <a:r>
              <a:rPr lang="nl-NL" dirty="0" smtClean="0"/>
              <a:t>”</a:t>
            </a:r>
          </a:p>
          <a:p>
            <a:pPr>
              <a:spcBef>
                <a:spcPct val="50000"/>
              </a:spcBef>
            </a:pPr>
            <a:endParaRPr lang="nl-NL" b="1" dirty="0" smtClean="0"/>
          </a:p>
          <a:p>
            <a:pPr>
              <a:spcBef>
                <a:spcPct val="50000"/>
              </a:spcBef>
              <a:buNone/>
            </a:pPr>
            <a:r>
              <a:rPr lang="nl-NL" sz="3600" b="1" dirty="0" smtClean="0"/>
              <a:t>Voordelen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NL" b="1" dirty="0" smtClean="0"/>
              <a:t> </a:t>
            </a:r>
            <a:r>
              <a:rPr lang="nl-NL" dirty="0" smtClean="0"/>
              <a:t>Boekwinst op aandelen is onbelast (deelnemingsvrijstelling)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NL" dirty="0" smtClean="0"/>
              <a:t> Contracten met afnemers, toeleveranciers en personeel worden mee gekocht</a:t>
            </a:r>
          </a:p>
          <a:p>
            <a:pPr>
              <a:spcBef>
                <a:spcPct val="50000"/>
              </a:spcBef>
            </a:pPr>
            <a:endParaRPr lang="nl-NL" dirty="0" smtClean="0"/>
          </a:p>
          <a:p>
            <a:pPr>
              <a:spcBef>
                <a:spcPct val="50000"/>
              </a:spcBef>
              <a:buNone/>
            </a:pPr>
            <a:r>
              <a:rPr lang="nl-NL" sz="3600" b="1" dirty="0" smtClean="0"/>
              <a:t>Nadelen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NL" dirty="0" smtClean="0"/>
              <a:t>Koper kan fiscaal niet afschrijven over de betaalde stille reserves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nl-NL" dirty="0" smtClean="0"/>
              <a:t>Claims en aansprakelijkheden worden mee gekocht</a:t>
            </a:r>
          </a:p>
          <a:p>
            <a:pPr>
              <a:buNone/>
            </a:pPr>
            <a:endParaRPr lang="nl-NL" u="sng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Wie neemt over BV of privé?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u="sng" dirty="0" smtClean="0"/>
              <a:t>Aandelentransactie</a:t>
            </a:r>
          </a:p>
          <a:p>
            <a:r>
              <a:rPr lang="nl-NL" dirty="0" smtClean="0"/>
              <a:t>Creëren van een holdingstructuur: BV</a:t>
            </a:r>
          </a:p>
          <a:p>
            <a:pPr lvl="1"/>
            <a:r>
              <a:rPr lang="nl-NL" dirty="0" smtClean="0"/>
              <a:t>Toekomstige verkoop</a:t>
            </a:r>
          </a:p>
          <a:p>
            <a:pPr lvl="1"/>
            <a:r>
              <a:rPr lang="nl-NL" dirty="0" smtClean="0"/>
              <a:t>Management fee / dividendpolitiek</a:t>
            </a:r>
          </a:p>
          <a:p>
            <a:pPr lvl="1"/>
            <a:r>
              <a:rPr lang="nl-NL" dirty="0" smtClean="0"/>
              <a:t>Pensioen in eigen beheer / positie vastgoed</a:t>
            </a:r>
          </a:p>
          <a:p>
            <a:pPr marL="457200" lvl="1" indent="0">
              <a:buNone/>
            </a:pPr>
            <a:endParaRPr lang="nl-NL" dirty="0" smtClean="0"/>
          </a:p>
          <a:p>
            <a:r>
              <a:rPr lang="nl-NL" dirty="0" smtClean="0"/>
              <a:t>Aftrek financieringsrente</a:t>
            </a:r>
          </a:p>
          <a:p>
            <a:pPr lvl="1"/>
            <a:r>
              <a:rPr lang="nl-NL" dirty="0" smtClean="0"/>
              <a:t>Aftrek in box II </a:t>
            </a:r>
            <a:r>
              <a:rPr lang="nl-NL" dirty="0" err="1" smtClean="0"/>
              <a:t>vs</a:t>
            </a:r>
            <a:r>
              <a:rPr lang="nl-NL" dirty="0" smtClean="0"/>
              <a:t> aftrek van operationele winsten target (fiscale eenheid)</a:t>
            </a:r>
          </a:p>
          <a:p>
            <a:pPr lvl="1"/>
            <a:r>
              <a:rPr lang="nl-NL" dirty="0" smtClean="0"/>
              <a:t>Let op aftrekbeperkingen!</a:t>
            </a:r>
          </a:p>
        </p:txBody>
      </p:sp>
    </p:spTree>
    <p:extLst>
      <p:ext uri="{BB962C8B-B14F-4D97-AF65-F5344CB8AC3E}">
        <p14:creationId xmlns:p14="http://schemas.microsoft.com/office/powerpoint/2010/main" val="3193573357"/>
      </p:ext>
    </p:extLst>
  </p:cSld>
  <p:clrMapOvr>
    <a:masterClrMapping/>
  </p:clrMapOvr>
  <p:transition>
    <p:wip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Wie neemt over BV of privé?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u="sng" dirty="0" smtClean="0"/>
              <a:t>Activa/passiva</a:t>
            </a:r>
          </a:p>
          <a:p>
            <a:pPr marL="0" indent="0">
              <a:buNone/>
            </a:pPr>
            <a:endParaRPr lang="nl-NL" u="sng" dirty="0" smtClean="0"/>
          </a:p>
          <a:p>
            <a:r>
              <a:rPr lang="nl-NL" dirty="0" smtClean="0"/>
              <a:t>VPB/AB tarief versus effectieve IB(box I) tarief (incl. ondernemingsfaciliteiten?)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Aftrek financieringsrente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25087895"/>
      </p:ext>
    </p:extLst>
  </p:cSld>
  <p:clrMapOvr>
    <a:masterClrMapping/>
  </p:clrMapOvr>
  <p:transition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Voorstellen (1):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nl-NL" dirty="0" smtClean="0"/>
              <a:t>Ing. Raimond Takkenberg   </a:t>
            </a:r>
            <a:r>
              <a:rPr lang="nl-NL" baseline="30000" dirty="0" smtClean="0"/>
              <a:t>RC RAB</a:t>
            </a:r>
          </a:p>
          <a:p>
            <a:pPr lvl="1"/>
            <a:r>
              <a:rPr lang="nl-NL" dirty="0" smtClean="0"/>
              <a:t>1992; afgestudeerd als bedrijfskundige in Delft</a:t>
            </a:r>
          </a:p>
          <a:p>
            <a:pPr lvl="1"/>
            <a:r>
              <a:rPr lang="nl-NL" dirty="0" smtClean="0"/>
              <a:t>2002; postdoctorale opleiding tot Register Controllers aan Erasmus universiteit afgerond</a:t>
            </a:r>
          </a:p>
          <a:p>
            <a:pPr lvl="1"/>
            <a:r>
              <a:rPr lang="nl-NL" dirty="0" smtClean="0"/>
              <a:t>2012; leergang Register Adviseurs Bedrijfsopvolging,  Fiscaal &amp; Juridisch</a:t>
            </a:r>
          </a:p>
          <a:p>
            <a:pPr lvl="3"/>
            <a:endParaRPr lang="nl-NL" dirty="0" smtClean="0"/>
          </a:p>
          <a:p>
            <a:r>
              <a:rPr lang="nl-NL" dirty="0" smtClean="0"/>
              <a:t>Sinds 1992 werkzaam geweest in diverse financiële functies (waaronder M&amp;A) in productie en handelsorganisaties</a:t>
            </a:r>
          </a:p>
          <a:p>
            <a:r>
              <a:rPr lang="nl-NL" dirty="0" smtClean="0"/>
              <a:t>Sinds 2007 zelfstandige en eigenaar van de Takkeno groep als bedrijfsoverdracht adviseur.</a:t>
            </a:r>
          </a:p>
          <a:p>
            <a:r>
              <a:rPr lang="nl-NL" dirty="0" smtClean="0"/>
              <a:t>Lid van de brancheorganisatie BOBB en ingeschreven in het </a:t>
            </a:r>
            <a:r>
              <a:rPr lang="nl-NL" dirty="0" err="1" smtClean="0"/>
              <a:t>RAB-register</a:t>
            </a:r>
            <a:endParaRPr lang="nl-NL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Hoe wordt er betaald?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Cash / lening</a:t>
            </a:r>
          </a:p>
          <a:p>
            <a:pPr lvl="1"/>
            <a:r>
              <a:rPr lang="nl-NL" sz="2400" dirty="0" smtClean="0"/>
              <a:t>Renteaftrekbeperkingen indien financiering van verbonden partijen</a:t>
            </a:r>
          </a:p>
          <a:p>
            <a:pPr marL="457200" lvl="1" indent="0">
              <a:buNone/>
            </a:pPr>
            <a:endParaRPr lang="nl-NL" sz="2400" dirty="0" smtClean="0"/>
          </a:p>
          <a:p>
            <a:r>
              <a:rPr lang="nl-NL" sz="2800" dirty="0" err="1" smtClean="0"/>
              <a:t>Earn</a:t>
            </a:r>
            <a:r>
              <a:rPr lang="nl-NL" sz="2800" dirty="0" smtClean="0"/>
              <a:t>-out, sale &amp; lease back activa</a:t>
            </a:r>
          </a:p>
          <a:p>
            <a:pPr lvl="1"/>
            <a:r>
              <a:rPr lang="nl-NL" sz="2400" dirty="0" smtClean="0"/>
              <a:t>(wanneer) winstneming?</a:t>
            </a:r>
          </a:p>
          <a:p>
            <a:pPr marL="457200" lvl="1" indent="0">
              <a:buNone/>
            </a:pPr>
            <a:endParaRPr lang="nl-NL" sz="2400" dirty="0" smtClean="0"/>
          </a:p>
          <a:p>
            <a:r>
              <a:rPr lang="nl-NL" sz="2800" dirty="0" smtClean="0"/>
              <a:t>Uitreiking van aandelen (aandelenfusie, bedrijfsfusie of juridische fusie)</a:t>
            </a:r>
          </a:p>
        </p:txBody>
      </p:sp>
    </p:spTree>
    <p:extLst>
      <p:ext uri="{BB962C8B-B14F-4D97-AF65-F5344CB8AC3E}">
        <p14:creationId xmlns:p14="http://schemas.microsoft.com/office/powerpoint/2010/main" val="4078775777"/>
      </p:ext>
    </p:extLst>
  </p:cSld>
  <p:clrMapOvr>
    <a:masterClrMapping/>
  </p:clrMapOvr>
  <p:transition>
    <p:wip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Waarde drijvers van een bedrijf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u="sng" dirty="0" smtClean="0"/>
              <a:t>W&amp;V: </a:t>
            </a:r>
          </a:p>
          <a:p>
            <a:pPr marL="1314450" lvl="2" indent="-514350">
              <a:buFont typeface="+mj-lt"/>
              <a:buAutoNum type="arabicPeriod"/>
            </a:pPr>
            <a:r>
              <a:rPr lang="nl-NL" sz="2000" dirty="0" smtClean="0"/>
              <a:t>omzet </a:t>
            </a:r>
          </a:p>
          <a:p>
            <a:pPr marL="1314450" lvl="2" indent="-514350">
              <a:buFont typeface="+mj-lt"/>
              <a:buAutoNum type="arabicPeriod"/>
            </a:pPr>
            <a:r>
              <a:rPr lang="nl-NL" sz="2000" dirty="0" err="1" smtClean="0"/>
              <a:t>bruto-winstmarge</a:t>
            </a:r>
            <a:r>
              <a:rPr lang="nl-NL" sz="2000" dirty="0" smtClean="0"/>
              <a:t> en </a:t>
            </a:r>
          </a:p>
          <a:p>
            <a:pPr marL="1314450" lvl="2" indent="-514350">
              <a:buFont typeface="+mj-lt"/>
              <a:buAutoNum type="arabicPeriod"/>
            </a:pPr>
            <a:r>
              <a:rPr lang="nl-NL" sz="2000" dirty="0" smtClean="0"/>
              <a:t>operatio</a:t>
            </a:r>
            <a:r>
              <a:rPr lang="nl-NL" sz="2000" u="sng" dirty="0" smtClean="0"/>
              <a:t>nele kosten</a:t>
            </a:r>
          </a:p>
          <a:p>
            <a:r>
              <a:rPr lang="nl-NL" sz="2800" u="sng" dirty="0" smtClean="0"/>
              <a:t>Balans:</a:t>
            </a:r>
          </a:p>
          <a:p>
            <a:pPr marL="1314450" lvl="2" indent="-514350">
              <a:buFont typeface="+mj-lt"/>
              <a:buAutoNum type="arabicPeriod" startAt="4"/>
            </a:pPr>
            <a:r>
              <a:rPr lang="nl-NL" sz="2000" dirty="0" smtClean="0"/>
              <a:t>investeringen vaste activa, </a:t>
            </a:r>
          </a:p>
          <a:p>
            <a:pPr marL="1314450" lvl="2" indent="-514350">
              <a:buFont typeface="+mj-lt"/>
              <a:buAutoNum type="arabicPeriod" startAt="4"/>
            </a:pPr>
            <a:r>
              <a:rPr lang="nl-NL" sz="2000" dirty="0" smtClean="0"/>
              <a:t>voorraden, </a:t>
            </a:r>
          </a:p>
          <a:p>
            <a:pPr marL="1314450" lvl="2" indent="-514350">
              <a:buFont typeface="+mj-lt"/>
              <a:buAutoNum type="arabicPeriod" startAt="4"/>
            </a:pPr>
            <a:r>
              <a:rPr lang="nl-NL" sz="2000" dirty="0" smtClean="0"/>
              <a:t>debiteuren en </a:t>
            </a:r>
          </a:p>
          <a:p>
            <a:pPr marL="1314450" lvl="2" indent="-514350">
              <a:buFont typeface="+mj-lt"/>
              <a:buAutoNum type="arabicPeriod" startAt="4"/>
            </a:pPr>
            <a:r>
              <a:rPr lang="nl-NL" sz="2000" dirty="0" smtClean="0"/>
              <a:t>crediteuren</a:t>
            </a:r>
          </a:p>
          <a:p>
            <a:r>
              <a:rPr lang="nl-NL" sz="2800" u="sng" dirty="0" smtClean="0"/>
              <a:t>Risico profiel van de onderneming:</a:t>
            </a:r>
            <a:endParaRPr lang="nl-NL" sz="2800" u="sng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56176" y="4581128"/>
            <a:ext cx="2692400" cy="1327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Waardebepaling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b="1" u="sng" dirty="0" smtClean="0"/>
              <a:t>Waarom waardering? </a:t>
            </a:r>
          </a:p>
          <a:p>
            <a:endParaRPr lang="nl-NL" dirty="0" smtClean="0"/>
          </a:p>
          <a:p>
            <a:r>
              <a:rPr lang="nl-NL" dirty="0" smtClean="0"/>
              <a:t>Zoeken naar een juiste prijsvorming bij de koop.</a:t>
            </a:r>
          </a:p>
          <a:p>
            <a:r>
              <a:rPr lang="nl-NL" dirty="0" smtClean="0"/>
              <a:t>Begrip en inzicht in hoe waarde kan worden beïnvloed (middellange termijn) </a:t>
            </a:r>
          </a:p>
          <a:p>
            <a:pPr>
              <a:buNone/>
            </a:pPr>
            <a:endParaRPr lang="nl-NL" u="sng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al 3"/>
          <p:cNvSpPr/>
          <p:nvPr/>
        </p:nvSpPr>
        <p:spPr>
          <a:xfrm>
            <a:off x="899592" y="3068960"/>
            <a:ext cx="7560840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Waarderingsmethoden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39552" y="1484784"/>
            <a:ext cx="8229600" cy="45259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nl-NL" sz="2800" dirty="0" smtClean="0"/>
              <a:t>intrinsieke waarde </a:t>
            </a:r>
          </a:p>
          <a:p>
            <a:pPr algn="ctr">
              <a:buNone/>
            </a:pPr>
            <a:endParaRPr lang="nl-NL" sz="2800" dirty="0" smtClean="0"/>
          </a:p>
          <a:p>
            <a:pPr algn="ctr">
              <a:buNone/>
            </a:pPr>
            <a:r>
              <a:rPr lang="nl-NL" sz="2800" dirty="0" smtClean="0"/>
              <a:t>rentabiliteitswaarde </a:t>
            </a:r>
          </a:p>
          <a:p>
            <a:pPr algn="ctr">
              <a:buNone/>
            </a:pPr>
            <a:r>
              <a:rPr lang="nl-NL" sz="2800" dirty="0" smtClean="0"/>
              <a:t>verdisconteerde kasstroom (DCF) </a:t>
            </a:r>
          </a:p>
          <a:p>
            <a:pPr algn="ctr">
              <a:buNone/>
            </a:pPr>
            <a:endParaRPr lang="nl-NL" sz="2800" dirty="0" smtClean="0"/>
          </a:p>
          <a:p>
            <a:pPr algn="ctr">
              <a:buNone/>
            </a:pPr>
            <a:r>
              <a:rPr lang="nl-NL" sz="2800" dirty="0" smtClean="0"/>
              <a:t>multiple </a:t>
            </a:r>
          </a:p>
          <a:p>
            <a:pPr algn="ctr">
              <a:buNone/>
            </a:pPr>
            <a:r>
              <a:rPr lang="nl-NL" sz="2800" dirty="0" smtClean="0"/>
              <a:t>vuistregel </a:t>
            </a:r>
          </a:p>
          <a:p>
            <a:pPr algn="ctr">
              <a:buNone/>
            </a:pPr>
            <a:r>
              <a:rPr lang="nl-NL" sz="2800" dirty="0" smtClean="0"/>
              <a:t>vergelijking recente transacties</a:t>
            </a:r>
          </a:p>
          <a:p>
            <a:pPr algn="ctr">
              <a:buNone/>
            </a:pPr>
            <a:r>
              <a:rPr lang="nl-NL" sz="2800" dirty="0" smtClean="0"/>
              <a:t>GBV</a:t>
            </a:r>
            <a:endParaRPr lang="nl-NL" sz="2800" dirty="0"/>
          </a:p>
        </p:txBody>
      </p:sp>
      <p:sp>
        <p:nvSpPr>
          <p:cNvPr id="5" name="PIJL-OMLAAG 4"/>
          <p:cNvSpPr/>
          <p:nvPr/>
        </p:nvSpPr>
        <p:spPr>
          <a:xfrm rot="10800000">
            <a:off x="4355976" y="2564904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PIJL-OMLAAG 5"/>
          <p:cNvSpPr/>
          <p:nvPr/>
        </p:nvSpPr>
        <p:spPr>
          <a:xfrm>
            <a:off x="4283968" y="4149080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Tot stand komen van de aan/verkoop prijs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l-NL" dirty="0" smtClean="0"/>
          </a:p>
          <a:p>
            <a:pPr algn="ctr">
              <a:buNone/>
            </a:pPr>
            <a:r>
              <a:rPr lang="nl-NL" dirty="0" smtClean="0"/>
              <a:t>Waarde ≠ Prijs…….</a:t>
            </a:r>
          </a:p>
          <a:p>
            <a:pPr algn="ctr">
              <a:buNone/>
            </a:pPr>
            <a:endParaRPr lang="nl-NL" dirty="0" smtClean="0"/>
          </a:p>
          <a:p>
            <a:pPr algn="ctr">
              <a:buNone/>
            </a:pPr>
            <a:endParaRPr lang="nl-NL" dirty="0" smtClean="0"/>
          </a:p>
          <a:p>
            <a:pPr algn="ctr">
              <a:buNone/>
            </a:pPr>
            <a:endParaRPr lang="nl-NL" dirty="0" smtClean="0"/>
          </a:p>
          <a:p>
            <a:pPr algn="ctr">
              <a:buNone/>
            </a:pPr>
            <a:endParaRPr lang="nl-NL" dirty="0" smtClean="0"/>
          </a:p>
          <a:p>
            <a:pPr algn="ctr">
              <a:buNone/>
            </a:pPr>
            <a:r>
              <a:rPr lang="nl-NL" dirty="0" smtClean="0"/>
              <a:t>……...Waarde &gt; Prijs</a:t>
            </a:r>
            <a:endParaRPr lang="nl-NL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2924944"/>
            <a:ext cx="7658100" cy="1962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Due</a:t>
            </a:r>
            <a:r>
              <a:rPr lang="nl-NL" dirty="0" smtClean="0"/>
              <a:t> diligence onderzoek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Waarom?</a:t>
            </a:r>
          </a:p>
          <a:p>
            <a:r>
              <a:rPr lang="nl-NL" dirty="0" smtClean="0"/>
              <a:t>Enkele voorbeelden van fiscale aandachtspunten:</a:t>
            </a:r>
          </a:p>
          <a:p>
            <a:pPr lvl="1"/>
            <a:r>
              <a:rPr lang="nl-NL" u="sng" dirty="0" smtClean="0"/>
              <a:t>Algemeen</a:t>
            </a:r>
            <a:r>
              <a:rPr lang="nl-NL" dirty="0" smtClean="0"/>
              <a:t>: aansprakelijkheid belastingschulden oude fiscale eenheid, vervallen reorganisatievrijstellingen Vpb en OVB en discussies met de Belastingdienst</a:t>
            </a:r>
          </a:p>
          <a:p>
            <a:pPr lvl="1"/>
            <a:r>
              <a:rPr lang="nl-NL" u="sng" dirty="0" smtClean="0"/>
              <a:t>VPB</a:t>
            </a:r>
            <a:r>
              <a:rPr lang="nl-NL" dirty="0" smtClean="0"/>
              <a:t>: aanvaardbaarheid voorzieningen, waardering onderhanden werk, renteaftrekbeperkingen.</a:t>
            </a:r>
          </a:p>
          <a:p>
            <a:pPr lvl="1"/>
            <a:r>
              <a:rPr lang="nl-NL" u="sng" dirty="0" smtClean="0"/>
              <a:t>BTW</a:t>
            </a:r>
            <a:r>
              <a:rPr lang="nl-NL" dirty="0" smtClean="0"/>
              <a:t>: herzieningsperiode </a:t>
            </a:r>
            <a:r>
              <a:rPr lang="nl-NL" dirty="0" err="1" smtClean="0"/>
              <a:t>og</a:t>
            </a:r>
            <a:r>
              <a:rPr lang="nl-NL" dirty="0" smtClean="0"/>
              <a:t> en privé gebruik auto</a:t>
            </a:r>
          </a:p>
          <a:p>
            <a:pPr lvl="1"/>
            <a:r>
              <a:rPr lang="nl-NL" u="sng" dirty="0" smtClean="0"/>
              <a:t>LB</a:t>
            </a:r>
            <a:r>
              <a:rPr lang="nl-NL" dirty="0" smtClean="0"/>
              <a:t>: inlenen personeel en vaste kostenvergoedingen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74813523"/>
      </p:ext>
    </p:extLst>
  </p:cSld>
  <p:clrMapOvr>
    <a:masterClrMapping/>
  </p:clrMapOvr>
  <p:transition>
    <p:wip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err="1" smtClean="0"/>
              <a:t>Due</a:t>
            </a:r>
            <a:r>
              <a:rPr lang="nl-NL" sz="3200" dirty="0" smtClean="0"/>
              <a:t> </a:t>
            </a:r>
            <a:r>
              <a:rPr lang="nl-NL" sz="3200" dirty="0" err="1" smtClean="0"/>
              <a:t>Dilligence</a:t>
            </a:r>
            <a:r>
              <a:rPr lang="nl-NL" sz="3200" dirty="0" smtClean="0"/>
              <a:t>, fiscale aandachtspunten :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Fiscale garanties</a:t>
            </a:r>
          </a:p>
          <a:p>
            <a:r>
              <a:rPr lang="nl-NL" dirty="0" smtClean="0"/>
              <a:t>Drempels</a:t>
            </a:r>
          </a:p>
          <a:p>
            <a:r>
              <a:rPr lang="nl-NL" dirty="0" smtClean="0"/>
              <a:t>Navorderingstermijn</a:t>
            </a:r>
            <a:endParaRPr lang="nl-NL" dirty="0"/>
          </a:p>
        </p:txBody>
      </p:sp>
    </p:spTree>
  </p:cSld>
  <p:clrMapOvr>
    <a:masterClrMapping/>
  </p:clrMapOvr>
  <p:transition>
    <p:wip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W</a:t>
            </a:r>
            <a:r>
              <a:rPr lang="nl-NL" dirty="0" smtClean="0"/>
              <a:t>elke mogelijkheden tot financiering heeft de koper?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smtClean="0"/>
              <a:t>Eigen vermogen </a:t>
            </a:r>
          </a:p>
          <a:p>
            <a:r>
              <a:rPr lang="nl-NL" dirty="0" smtClean="0"/>
              <a:t>Bank </a:t>
            </a:r>
          </a:p>
          <a:p>
            <a:r>
              <a:rPr lang="nl-NL" dirty="0" err="1" smtClean="0"/>
              <a:t>Informal</a:t>
            </a:r>
            <a:r>
              <a:rPr lang="nl-NL" dirty="0" smtClean="0"/>
              <a:t> </a:t>
            </a:r>
            <a:r>
              <a:rPr lang="nl-NL" dirty="0" err="1" smtClean="0"/>
              <a:t>investor</a:t>
            </a:r>
            <a:r>
              <a:rPr lang="nl-NL" dirty="0" smtClean="0"/>
              <a:t> </a:t>
            </a:r>
          </a:p>
          <a:p>
            <a:r>
              <a:rPr lang="nl-NL" dirty="0" smtClean="0"/>
              <a:t>Participatiemaatschappij</a:t>
            </a:r>
          </a:p>
          <a:p>
            <a:r>
              <a:rPr lang="nl-NL" dirty="0" smtClean="0"/>
              <a:t>Verkopende Partij </a:t>
            </a:r>
            <a:endParaRPr lang="nl-NL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Bedrijfsoverdracht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 smtClean="0"/>
          </a:p>
          <a:p>
            <a:pPr marL="0" indent="0" algn="ctr">
              <a:buNone/>
            </a:pPr>
            <a:r>
              <a:rPr lang="nl-NL" sz="6600" dirty="0" smtClean="0"/>
              <a:t>CASUS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71828133"/>
      </p:ext>
    </p:extLst>
  </p:cSld>
  <p:clrMapOvr>
    <a:masterClrMapping/>
  </p:clrMapOvr>
  <p:transition>
    <p:wip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Opdracht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Beoordelen van de meest gunstige manier van bedrijfsoverdracht aan zoon</a:t>
            </a:r>
          </a:p>
          <a:p>
            <a:endParaRPr lang="nl-NL" dirty="0" smtClean="0"/>
          </a:p>
          <a:p>
            <a:r>
              <a:rPr lang="nl-NL" dirty="0" smtClean="0"/>
              <a:t>Zonder benadeling van de dochters</a:t>
            </a:r>
          </a:p>
          <a:p>
            <a:endParaRPr lang="nl-NL" dirty="0" smtClean="0"/>
          </a:p>
          <a:p>
            <a:r>
              <a:rPr lang="nl-NL" dirty="0" smtClean="0"/>
              <a:t>Op een zo eenvoudig mogelijke manier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74274366"/>
      </p:ext>
    </p:extLst>
  </p:cSld>
  <p:clrMapOvr>
    <a:masterClrMapping/>
  </p:clrMapOvr>
  <p:transition>
    <p:wip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600" dirty="0" smtClean="0"/>
              <a:t>Voorstellen (2):</a:t>
            </a:r>
            <a:endParaRPr lang="nl-NL" sz="36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sz="2400" dirty="0" smtClean="0"/>
              <a:t>Jan Giliam</a:t>
            </a:r>
          </a:p>
          <a:p>
            <a:r>
              <a:rPr lang="en-US" sz="2400" dirty="0" err="1" smtClean="0"/>
              <a:t>Belastingdienst</a:t>
            </a:r>
            <a:endParaRPr lang="en-US" sz="2400" dirty="0" smtClean="0"/>
          </a:p>
          <a:p>
            <a:pPr lvl="1"/>
            <a:r>
              <a:rPr lang="en-US" sz="2400" dirty="0" err="1"/>
              <a:t>Aanslagregeling</a:t>
            </a:r>
            <a:r>
              <a:rPr lang="en-US" sz="2400" dirty="0"/>
              <a:t> 1980-1985</a:t>
            </a:r>
          </a:p>
          <a:p>
            <a:pPr lvl="1"/>
            <a:r>
              <a:rPr lang="en-US" sz="2400" dirty="0" err="1"/>
              <a:t>Deurwaarder</a:t>
            </a:r>
            <a:r>
              <a:rPr lang="en-US" sz="2400" dirty="0"/>
              <a:t> 1985-1990</a:t>
            </a:r>
          </a:p>
          <a:p>
            <a:pPr lvl="1"/>
            <a:r>
              <a:rPr lang="en-US" sz="2400" dirty="0"/>
              <a:t>1990-1997; </a:t>
            </a:r>
            <a:r>
              <a:rPr lang="en-US" sz="2400" dirty="0" err="1"/>
              <a:t>Inspecteur</a:t>
            </a:r>
            <a:r>
              <a:rPr lang="en-US" sz="2400" dirty="0"/>
              <a:t> </a:t>
            </a:r>
            <a:r>
              <a:rPr lang="en-US" sz="2400" dirty="0" err="1"/>
              <a:t>ondernemingen</a:t>
            </a:r>
            <a:r>
              <a:rPr lang="en-US" sz="2400" dirty="0"/>
              <a:t> Amstelveen</a:t>
            </a:r>
          </a:p>
          <a:p>
            <a:pPr lvl="1"/>
            <a:r>
              <a:rPr lang="en-US" sz="2400" dirty="0"/>
              <a:t>1997-2000; </a:t>
            </a:r>
            <a:r>
              <a:rPr lang="en-US" sz="2400" dirty="0" err="1"/>
              <a:t>Inspecteur</a:t>
            </a:r>
            <a:r>
              <a:rPr lang="en-US" sz="2400" dirty="0"/>
              <a:t> </a:t>
            </a:r>
            <a:r>
              <a:rPr lang="en-US" sz="2400" dirty="0" err="1"/>
              <a:t>grote</a:t>
            </a:r>
            <a:r>
              <a:rPr lang="en-US" sz="2400" dirty="0"/>
              <a:t> </a:t>
            </a:r>
            <a:r>
              <a:rPr lang="en-US" sz="2400" dirty="0" err="1"/>
              <a:t>ondernemingen</a:t>
            </a:r>
            <a:r>
              <a:rPr lang="en-US" sz="2400" dirty="0"/>
              <a:t> </a:t>
            </a:r>
            <a:r>
              <a:rPr lang="en-US" sz="2400" dirty="0" smtClean="0"/>
              <a:t>Haarlem</a:t>
            </a:r>
            <a:endParaRPr lang="en-US" sz="2400" dirty="0"/>
          </a:p>
          <a:p>
            <a:r>
              <a:rPr lang="en-US" sz="2400" dirty="0" smtClean="0"/>
              <a:t>2000-2007</a:t>
            </a:r>
            <a:r>
              <a:rPr lang="en-US" sz="2400" dirty="0"/>
              <a:t>; </a:t>
            </a:r>
            <a:r>
              <a:rPr lang="en-US" sz="2400" dirty="0" err="1"/>
              <a:t>Belastingadviseur</a:t>
            </a:r>
            <a:r>
              <a:rPr lang="en-US" sz="2400" dirty="0"/>
              <a:t> </a:t>
            </a:r>
            <a:r>
              <a:rPr lang="en-US" sz="2400" dirty="0" smtClean="0"/>
              <a:t>Deloitte</a:t>
            </a:r>
          </a:p>
          <a:p>
            <a:r>
              <a:rPr lang="en-US" sz="2400" dirty="0" smtClean="0"/>
              <a:t>2007-heden</a:t>
            </a:r>
            <a:r>
              <a:rPr lang="en-US" sz="2400" dirty="0"/>
              <a:t>; </a:t>
            </a:r>
            <a:r>
              <a:rPr lang="en-US" sz="2400" dirty="0" err="1"/>
              <a:t>Belastingadviseur</a:t>
            </a:r>
            <a:r>
              <a:rPr lang="en-US" sz="2400" dirty="0"/>
              <a:t>/</a:t>
            </a:r>
            <a:r>
              <a:rPr lang="en-US" sz="2400" dirty="0" err="1"/>
              <a:t>parner</a:t>
            </a:r>
            <a:r>
              <a:rPr lang="en-US" sz="2400" dirty="0"/>
              <a:t> TEKZ Belastingadviseurs </a:t>
            </a:r>
            <a:endParaRPr lang="en-US" sz="2400" dirty="0" smtClean="0"/>
          </a:p>
          <a:p>
            <a:r>
              <a:rPr lang="en-US" sz="2400" dirty="0" smtClean="0"/>
              <a:t>Expertise</a:t>
            </a:r>
            <a:r>
              <a:rPr lang="en-US" sz="2400" dirty="0"/>
              <a:t>:</a:t>
            </a:r>
          </a:p>
          <a:p>
            <a:pPr lvl="2"/>
            <a:r>
              <a:rPr lang="en-US" dirty="0" err="1"/>
              <a:t>Herstructurering</a:t>
            </a:r>
            <a:r>
              <a:rPr lang="en-US" dirty="0"/>
              <a:t>/</a:t>
            </a:r>
            <a:r>
              <a:rPr lang="en-US" dirty="0" err="1"/>
              <a:t>fusies</a:t>
            </a:r>
            <a:r>
              <a:rPr lang="en-US" dirty="0"/>
              <a:t>/</a:t>
            </a:r>
            <a:r>
              <a:rPr lang="en-US" dirty="0" err="1"/>
              <a:t>procederen</a:t>
            </a:r>
            <a:endParaRPr lang="en-US" dirty="0"/>
          </a:p>
          <a:p>
            <a:pPr lvl="2"/>
            <a:r>
              <a:rPr lang="en-US" dirty="0" err="1"/>
              <a:t>Onroerend</a:t>
            </a:r>
            <a:r>
              <a:rPr lang="en-US" dirty="0"/>
              <a:t> </a:t>
            </a:r>
            <a:r>
              <a:rPr lang="en-US" dirty="0" err="1"/>
              <a:t>goed</a:t>
            </a:r>
            <a:endParaRPr lang="en-US" dirty="0"/>
          </a:p>
          <a:p>
            <a:endParaRPr lang="en-US" sz="2400" dirty="0" smtClean="0"/>
          </a:p>
          <a:p>
            <a:pPr marL="1371600" lvl="3" indent="0">
              <a:buNone/>
            </a:pPr>
            <a:r>
              <a:rPr lang="en-US" sz="1200" dirty="0" smtClean="0"/>
              <a:t>	</a:t>
            </a:r>
          </a:p>
          <a:p>
            <a:pPr lvl="5"/>
            <a:endParaRPr lang="nl-NL" sz="18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Huidige structuur, balans</a:t>
            </a:r>
            <a:endParaRPr lang="nl-NL" dirty="0"/>
          </a:p>
        </p:txBody>
      </p:sp>
      <p:sp>
        <p:nvSpPr>
          <p:cNvPr id="6" name="Tekstvak 5"/>
          <p:cNvSpPr txBox="1"/>
          <p:nvPr/>
        </p:nvSpPr>
        <p:spPr>
          <a:xfrm>
            <a:off x="539552" y="2060849"/>
            <a:ext cx="1944216" cy="1298377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006BBC"/>
                </a:solidFill>
              </a:rPr>
              <a:t>Bedrijfspand</a:t>
            </a:r>
          </a:p>
          <a:p>
            <a:pPr algn="ctr"/>
            <a:endParaRPr lang="nl-NL" dirty="0">
              <a:solidFill>
                <a:srgbClr val="006BBC"/>
              </a:solidFill>
            </a:endParaRPr>
          </a:p>
          <a:p>
            <a:pPr algn="ctr"/>
            <a:r>
              <a:rPr lang="nl-NL" dirty="0" smtClean="0">
                <a:solidFill>
                  <a:srgbClr val="006BBC"/>
                </a:solidFill>
              </a:rPr>
              <a:t>€ 2.200.000</a:t>
            </a:r>
          </a:p>
        </p:txBody>
      </p:sp>
      <p:sp>
        <p:nvSpPr>
          <p:cNvPr id="7" name="Tekstvak 6"/>
          <p:cNvSpPr txBox="1"/>
          <p:nvPr/>
        </p:nvSpPr>
        <p:spPr>
          <a:xfrm>
            <a:off x="5940152" y="1844824"/>
            <a:ext cx="2232248" cy="1298377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006BBC"/>
                </a:solidFill>
              </a:rPr>
              <a:t>Totale waarde</a:t>
            </a:r>
          </a:p>
          <a:p>
            <a:pPr algn="ctr"/>
            <a:endParaRPr lang="nl-NL" dirty="0">
              <a:solidFill>
                <a:srgbClr val="006BBC"/>
              </a:solidFill>
            </a:endParaRPr>
          </a:p>
          <a:p>
            <a:pPr algn="ctr"/>
            <a:r>
              <a:rPr lang="nl-NL" dirty="0" smtClean="0">
                <a:solidFill>
                  <a:srgbClr val="006BBC"/>
                </a:solidFill>
              </a:rPr>
              <a:t>€ 1.400.000</a:t>
            </a:r>
          </a:p>
        </p:txBody>
      </p:sp>
      <p:sp>
        <p:nvSpPr>
          <p:cNvPr id="8" name="Tekstvak 7"/>
          <p:cNvSpPr txBox="1"/>
          <p:nvPr/>
        </p:nvSpPr>
        <p:spPr>
          <a:xfrm>
            <a:off x="6051202" y="3974330"/>
            <a:ext cx="2088232" cy="1298377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006BBC"/>
                </a:solidFill>
              </a:rPr>
              <a:t>Onderneming</a:t>
            </a:r>
          </a:p>
          <a:p>
            <a:pPr algn="ctr"/>
            <a:endParaRPr lang="nl-NL" dirty="0">
              <a:solidFill>
                <a:srgbClr val="006BBC"/>
              </a:solidFill>
            </a:endParaRPr>
          </a:p>
          <a:p>
            <a:pPr algn="ctr"/>
            <a:r>
              <a:rPr lang="nl-NL" dirty="0" smtClean="0">
                <a:solidFill>
                  <a:srgbClr val="006BBC"/>
                </a:solidFill>
              </a:rPr>
              <a:t>€ 200.000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3458914" y="3143201"/>
            <a:ext cx="1944216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006BBC"/>
                </a:solidFill>
              </a:rPr>
              <a:t>W.P.H. </a:t>
            </a:r>
          </a:p>
          <a:p>
            <a:pPr algn="ctr"/>
            <a:r>
              <a:rPr lang="nl-NL" dirty="0" smtClean="0">
                <a:solidFill>
                  <a:srgbClr val="006BBC"/>
                </a:solidFill>
              </a:rPr>
              <a:t>Beheer B.V.</a:t>
            </a:r>
            <a:endParaRPr lang="nl-NL" dirty="0">
              <a:solidFill>
                <a:srgbClr val="006BBC"/>
              </a:solidFill>
            </a:endParaRPr>
          </a:p>
          <a:p>
            <a:endParaRPr lang="nl-NL" dirty="0">
              <a:solidFill>
                <a:srgbClr val="006BBC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3458914" y="4623519"/>
            <a:ext cx="1977181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nl-NL" dirty="0" smtClean="0">
              <a:solidFill>
                <a:srgbClr val="006BBC"/>
              </a:solidFill>
            </a:endParaRPr>
          </a:p>
          <a:p>
            <a:pPr algn="ctr"/>
            <a:r>
              <a:rPr lang="nl-NL" dirty="0" smtClean="0">
                <a:solidFill>
                  <a:srgbClr val="006BBC"/>
                </a:solidFill>
              </a:rPr>
              <a:t>W.P.H B.V.</a:t>
            </a:r>
          </a:p>
          <a:p>
            <a:pPr algn="ctr"/>
            <a:endParaRPr lang="nl-NL" dirty="0">
              <a:solidFill>
                <a:srgbClr val="006BBC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4143419" y="1873967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6BBC"/>
                </a:solidFill>
              </a:rPr>
              <a:t>W.P.</a:t>
            </a:r>
            <a:endParaRPr lang="nl-NL" dirty="0">
              <a:solidFill>
                <a:srgbClr val="006BBC"/>
              </a:solidFill>
            </a:endParaRPr>
          </a:p>
        </p:txBody>
      </p:sp>
      <p:cxnSp>
        <p:nvCxnSpPr>
          <p:cNvPr id="13" name="Rechte verbindingslijn met pijl 12"/>
          <p:cNvCxnSpPr/>
          <p:nvPr/>
        </p:nvCxnSpPr>
        <p:spPr>
          <a:xfrm>
            <a:off x="2339752" y="3068960"/>
            <a:ext cx="864096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Rechte verbindingslijn met pijl 14"/>
          <p:cNvCxnSpPr/>
          <p:nvPr/>
        </p:nvCxnSpPr>
        <p:spPr>
          <a:xfrm flipH="1">
            <a:off x="5580112" y="4870276"/>
            <a:ext cx="471090" cy="2149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Rechte verbindingslijn met pijl 16"/>
          <p:cNvCxnSpPr/>
          <p:nvPr/>
        </p:nvCxnSpPr>
        <p:spPr>
          <a:xfrm flipV="1">
            <a:off x="4431022" y="2423121"/>
            <a:ext cx="0" cy="720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Rechte verbindingslijn 40"/>
          <p:cNvCxnSpPr>
            <a:stCxn id="9" idx="2"/>
            <a:endCxn id="10" idx="0"/>
          </p:cNvCxnSpPr>
          <p:nvPr/>
        </p:nvCxnSpPr>
        <p:spPr>
          <a:xfrm>
            <a:off x="4431022" y="4066531"/>
            <a:ext cx="16483" cy="5569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9928916"/>
      </p:ext>
    </p:extLst>
  </p:cSld>
  <p:clrMapOvr>
    <a:masterClrMapping/>
  </p:clrMapOvr>
  <p:transition>
    <p:wip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Aandachtspunten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Voorkomen van:</a:t>
            </a:r>
          </a:p>
          <a:p>
            <a:pPr lvl="1"/>
            <a:r>
              <a:rPr lang="nl-NL" dirty="0" smtClean="0"/>
              <a:t>Schenkbelasting (20%)</a:t>
            </a:r>
          </a:p>
          <a:p>
            <a:pPr lvl="1"/>
            <a:r>
              <a:rPr lang="nl-NL" dirty="0" smtClean="0"/>
              <a:t>Inkomstenbelasting (25%)</a:t>
            </a:r>
          </a:p>
          <a:p>
            <a:pPr lvl="1"/>
            <a:r>
              <a:rPr lang="nl-NL" dirty="0" smtClean="0"/>
              <a:t>Overdrachtsbelasting (6%)</a:t>
            </a:r>
          </a:p>
          <a:p>
            <a:pPr marL="457200" lvl="1" indent="0">
              <a:buNone/>
            </a:pPr>
            <a:endParaRPr lang="nl-NL" dirty="0" smtClean="0"/>
          </a:p>
          <a:p>
            <a:pPr lvl="1"/>
            <a:r>
              <a:rPr lang="nl-NL" dirty="0" smtClean="0"/>
              <a:t>Check pensioenuitvoering (waar zit de voorziening?)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27687844"/>
      </p:ext>
    </p:extLst>
  </p:cSld>
  <p:clrMapOvr>
    <a:masterClrMapping/>
  </p:clrMapOvr>
  <p:transition>
    <p:wip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Complicaties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/>
              <a:t>Niet alle kinderen nemen de onderneming over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Bij latere overdracht pand 6% overdrachtsbelasting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Bepaling juiste waarde pand en onderneming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Directe overdracht aandelen W.P. Beheer B.V. leidt tot 25% inkomstenbelasting (verkoper)</a:t>
            </a:r>
          </a:p>
        </p:txBody>
      </p:sp>
    </p:spTree>
    <p:extLst>
      <p:ext uri="{BB962C8B-B14F-4D97-AF65-F5344CB8AC3E}">
        <p14:creationId xmlns:p14="http://schemas.microsoft.com/office/powerpoint/2010/main" val="1059172787"/>
      </p:ext>
    </p:extLst>
  </p:cSld>
  <p:clrMapOvr>
    <a:masterClrMapping/>
  </p:clrMapOvr>
  <p:transition>
    <p:wip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Complicatie 1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Niet alle kinderen nemen de onderneming over: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Schenking van aandelen is dan lastig om benadeling van de dochters te vermijden</a:t>
            </a:r>
          </a:p>
          <a:p>
            <a:r>
              <a:rPr lang="nl-NL" dirty="0" smtClean="0"/>
              <a:t>Toepassing bedrijfsopvolgingsregeling (BOF) uitgesloten</a:t>
            </a:r>
          </a:p>
          <a:p>
            <a:r>
              <a:rPr lang="nl-NL" dirty="0" smtClean="0"/>
              <a:t>Verkoop tegen reële prijs noodzakelijk (ook voor vermijding schenkbelasting)</a:t>
            </a:r>
          </a:p>
        </p:txBody>
      </p:sp>
    </p:spTree>
    <p:extLst>
      <p:ext uri="{BB962C8B-B14F-4D97-AF65-F5344CB8AC3E}">
        <p14:creationId xmlns:p14="http://schemas.microsoft.com/office/powerpoint/2010/main" val="500225073"/>
      </p:ext>
    </p:extLst>
  </p:cSld>
  <p:clrMapOvr>
    <a:masterClrMapping/>
  </p:clrMapOvr>
  <p:transition>
    <p:wip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Complicatie 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Bij latere verkoop pand 6% OVB: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Directe verkoop pand aan zoon kost 6% OVB</a:t>
            </a:r>
          </a:p>
          <a:p>
            <a:r>
              <a:rPr lang="nl-NL" dirty="0" smtClean="0"/>
              <a:t>Verkoop aandelen holding kost 6% OVB</a:t>
            </a:r>
          </a:p>
          <a:p>
            <a:r>
              <a:rPr lang="nl-NL" dirty="0" smtClean="0"/>
              <a:t>Verkoop aandelen holding inclusief werkmaatschappij is vrij van OVB</a:t>
            </a:r>
          </a:p>
          <a:p>
            <a:r>
              <a:rPr lang="nl-NL" dirty="0" smtClean="0"/>
              <a:t>Besparing voor zoon € 132.000 OVB!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133769284"/>
      </p:ext>
    </p:extLst>
  </p:cSld>
  <p:clrMapOvr>
    <a:masterClrMapping/>
  </p:clrMapOvr>
  <p:transition>
    <p:wip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Verkoop pand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460628" y="2322685"/>
            <a:ext cx="2016224" cy="908864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006BBC"/>
                </a:solidFill>
              </a:rPr>
              <a:t>Bedrijfspand </a:t>
            </a:r>
          </a:p>
          <a:p>
            <a:pPr algn="ctr"/>
            <a:r>
              <a:rPr lang="nl-NL" dirty="0" smtClean="0">
                <a:solidFill>
                  <a:srgbClr val="006BBC"/>
                </a:solidFill>
              </a:rPr>
              <a:t>€ 2.200.000</a:t>
            </a:r>
            <a:endParaRPr lang="nl-NL" dirty="0">
              <a:solidFill>
                <a:srgbClr val="006BBC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3020789" y="3174363"/>
            <a:ext cx="1728192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nl-NL" dirty="0" smtClean="0">
              <a:solidFill>
                <a:srgbClr val="006BBC"/>
              </a:solidFill>
            </a:endParaRPr>
          </a:p>
          <a:p>
            <a:pPr algn="ctr"/>
            <a:r>
              <a:rPr lang="nl-NL" dirty="0" smtClean="0">
                <a:solidFill>
                  <a:srgbClr val="006BBC"/>
                </a:solidFill>
              </a:rPr>
              <a:t>W.P. Beheer B.V.</a:t>
            </a:r>
          </a:p>
          <a:p>
            <a:pPr algn="ctr"/>
            <a:endParaRPr lang="nl-NL" dirty="0">
              <a:solidFill>
                <a:srgbClr val="006BBC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5940152" y="3212497"/>
            <a:ext cx="1800200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nl-NL" dirty="0" smtClean="0">
              <a:solidFill>
                <a:srgbClr val="006BBC"/>
              </a:solidFill>
            </a:endParaRPr>
          </a:p>
          <a:p>
            <a:pPr algn="ctr"/>
            <a:r>
              <a:rPr lang="nl-NL" dirty="0" smtClean="0">
                <a:solidFill>
                  <a:srgbClr val="006BBC"/>
                </a:solidFill>
              </a:rPr>
              <a:t>Holding</a:t>
            </a:r>
          </a:p>
          <a:p>
            <a:pPr algn="ctr"/>
            <a:endParaRPr lang="nl-NL" dirty="0">
              <a:solidFill>
                <a:srgbClr val="006BBC"/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5940152" y="4688613"/>
            <a:ext cx="1800200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nl-NL" dirty="0" smtClean="0">
              <a:solidFill>
                <a:srgbClr val="006BBC"/>
              </a:solidFill>
            </a:endParaRPr>
          </a:p>
          <a:p>
            <a:pPr algn="ctr"/>
            <a:r>
              <a:rPr lang="nl-NL" dirty="0" smtClean="0">
                <a:solidFill>
                  <a:srgbClr val="006BBC"/>
                </a:solidFill>
              </a:rPr>
              <a:t>W.P.H. B.V.</a:t>
            </a:r>
          </a:p>
          <a:p>
            <a:pPr algn="ctr"/>
            <a:endParaRPr lang="nl-NL" dirty="0">
              <a:solidFill>
                <a:srgbClr val="006BBC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3563888" y="2075149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6BBC"/>
                </a:solidFill>
              </a:rPr>
              <a:t>W.P.</a:t>
            </a:r>
            <a:endParaRPr lang="nl-NL" dirty="0">
              <a:solidFill>
                <a:srgbClr val="006BBC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6444208" y="2152920"/>
            <a:ext cx="1008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6BBC"/>
                </a:solidFill>
              </a:rPr>
              <a:t>Zoon</a:t>
            </a:r>
            <a:endParaRPr lang="nl-NL" dirty="0">
              <a:solidFill>
                <a:srgbClr val="006BBC"/>
              </a:solidFill>
            </a:endParaRPr>
          </a:p>
        </p:txBody>
      </p:sp>
      <p:cxnSp>
        <p:nvCxnSpPr>
          <p:cNvPr id="11" name="Rechte verbindingslijn met pijl 10"/>
          <p:cNvCxnSpPr/>
          <p:nvPr/>
        </p:nvCxnSpPr>
        <p:spPr>
          <a:xfrm>
            <a:off x="2123728" y="3212497"/>
            <a:ext cx="576064" cy="1444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Rechte verbindingslijn met pijl 11"/>
          <p:cNvCxnSpPr/>
          <p:nvPr/>
        </p:nvCxnSpPr>
        <p:spPr>
          <a:xfrm flipV="1">
            <a:off x="3884885" y="2564664"/>
            <a:ext cx="0" cy="6096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Rechte verbindingslijn met pijl 13"/>
          <p:cNvCxnSpPr/>
          <p:nvPr/>
        </p:nvCxnSpPr>
        <p:spPr>
          <a:xfrm flipV="1">
            <a:off x="6770978" y="2602798"/>
            <a:ext cx="0" cy="6096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Rechte verbindingslijn 15"/>
          <p:cNvCxnSpPr>
            <a:stCxn id="6" idx="2"/>
            <a:endCxn id="7" idx="0"/>
          </p:cNvCxnSpPr>
          <p:nvPr/>
        </p:nvCxnSpPr>
        <p:spPr>
          <a:xfrm>
            <a:off x="6840252" y="4135827"/>
            <a:ext cx="0" cy="55278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Gekromde PIJL-OMHOOG 16"/>
          <p:cNvSpPr/>
          <p:nvPr/>
        </p:nvSpPr>
        <p:spPr>
          <a:xfrm>
            <a:off x="3779913" y="4311348"/>
            <a:ext cx="2304256" cy="79208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006B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372547"/>
      </p:ext>
    </p:extLst>
  </p:cSld>
  <p:clrMapOvr>
    <a:masterClrMapping/>
  </p:clrMapOvr>
  <p:transition>
    <p:wip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Complicatie 3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Bepaling juiste waarde pand en onderneming:</a:t>
            </a:r>
          </a:p>
          <a:p>
            <a:pPr marL="0" indent="0">
              <a:buNone/>
            </a:pPr>
            <a:endParaRPr lang="nl-NL" dirty="0" smtClean="0"/>
          </a:p>
          <a:p>
            <a:r>
              <a:rPr lang="nl-NL" dirty="0" smtClean="0"/>
              <a:t>Te lage verkoopwaarde resulteert in schenking</a:t>
            </a:r>
          </a:p>
          <a:p>
            <a:r>
              <a:rPr lang="nl-NL" dirty="0" smtClean="0"/>
              <a:t>Risico is 20% schenkbelasting over het verschil werkelijke waarde en gehanteerde waarde</a:t>
            </a:r>
          </a:p>
          <a:p>
            <a:r>
              <a:rPr lang="nl-NL" dirty="0" smtClean="0"/>
              <a:t>Oplossing: zuivere </a:t>
            </a:r>
            <a:r>
              <a:rPr lang="nl-NL" dirty="0" err="1" smtClean="0"/>
              <a:t>waardeberekening</a:t>
            </a:r>
            <a:r>
              <a:rPr lang="nl-NL" dirty="0" smtClean="0"/>
              <a:t> van de aandelen en taxatierapport pand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12184696"/>
      </p:ext>
    </p:extLst>
  </p:cSld>
  <p:clrMapOvr>
    <a:masterClrMapping/>
  </p:clrMapOvr>
  <p:transition>
    <p:wip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Complicatie 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Heffing 25% inkomstenbelasting bij verkoop:</a:t>
            </a:r>
          </a:p>
          <a:p>
            <a:pPr marL="0" indent="0">
              <a:buNone/>
            </a:pPr>
            <a:endParaRPr lang="nl-NL" sz="2400" dirty="0" smtClean="0"/>
          </a:p>
          <a:p>
            <a:r>
              <a:rPr lang="nl-NL" dirty="0" smtClean="0"/>
              <a:t>Verkoop werkmaatschappij (zonder pand!) is belastingvrij voor holding</a:t>
            </a:r>
          </a:p>
          <a:p>
            <a:r>
              <a:rPr lang="nl-NL" dirty="0" smtClean="0"/>
              <a:t>Verkoop holding inclusief werkmaatschappij is belast met 25% inkomstenbelasting</a:t>
            </a:r>
          </a:p>
          <a:p>
            <a:r>
              <a:rPr lang="nl-NL" dirty="0" smtClean="0"/>
              <a:t>Heffing € 350.000 inkomstenbelasting</a:t>
            </a:r>
          </a:p>
          <a:p>
            <a:r>
              <a:rPr lang="nl-NL" dirty="0" smtClean="0"/>
              <a:t>Oplossing: afsplitsing (herstructurering)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43498543"/>
      </p:ext>
    </p:extLst>
  </p:cSld>
  <p:clrMapOvr>
    <a:masterClrMapping/>
  </p:clrMapOvr>
  <p:transition>
    <p:wip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Huidige structuur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3676407" y="1916832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6BBC"/>
                </a:solidFill>
              </a:rPr>
              <a:t>W.P.</a:t>
            </a:r>
            <a:endParaRPr lang="nl-NL" dirty="0">
              <a:solidFill>
                <a:srgbClr val="006BBC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3131840" y="2895863"/>
            <a:ext cx="1872208" cy="92333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nl-NL" dirty="0" smtClean="0">
              <a:solidFill>
                <a:srgbClr val="006BBC"/>
              </a:solidFill>
            </a:endParaRPr>
          </a:p>
          <a:p>
            <a:pPr algn="ctr"/>
            <a:r>
              <a:rPr lang="nl-NL" dirty="0" smtClean="0">
                <a:solidFill>
                  <a:srgbClr val="006BBC"/>
                </a:solidFill>
              </a:rPr>
              <a:t>W.P. Beheer B.V.</a:t>
            </a:r>
          </a:p>
          <a:p>
            <a:pPr algn="ctr"/>
            <a:endParaRPr lang="nl-NL" dirty="0">
              <a:solidFill>
                <a:srgbClr val="006BBC"/>
              </a:solidFill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3131840" y="4357473"/>
            <a:ext cx="1872208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nl-NL" dirty="0" smtClean="0">
              <a:solidFill>
                <a:srgbClr val="006BBC"/>
              </a:solidFill>
            </a:endParaRPr>
          </a:p>
          <a:p>
            <a:pPr algn="ctr"/>
            <a:r>
              <a:rPr lang="nl-NL" dirty="0" smtClean="0">
                <a:solidFill>
                  <a:srgbClr val="006BBC"/>
                </a:solidFill>
              </a:rPr>
              <a:t>W.P.H. B.V.</a:t>
            </a:r>
          </a:p>
        </p:txBody>
      </p:sp>
      <p:cxnSp>
        <p:nvCxnSpPr>
          <p:cNvPr id="7" name="Rechte verbindingslijn met pijl 6"/>
          <p:cNvCxnSpPr/>
          <p:nvPr/>
        </p:nvCxnSpPr>
        <p:spPr>
          <a:xfrm flipV="1">
            <a:off x="4027718" y="2286164"/>
            <a:ext cx="0" cy="6096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Rechte verbindingslijn 8"/>
          <p:cNvCxnSpPr>
            <a:stCxn id="5" idx="2"/>
            <a:endCxn id="6" idx="0"/>
          </p:cNvCxnSpPr>
          <p:nvPr/>
        </p:nvCxnSpPr>
        <p:spPr>
          <a:xfrm>
            <a:off x="4067944" y="3819193"/>
            <a:ext cx="0" cy="53828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0969250"/>
      </p:ext>
    </p:extLst>
  </p:cSld>
  <p:clrMapOvr>
    <a:masterClrMapping/>
  </p:clrMapOvr>
  <p:transition>
    <p:wip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Afsplitsing (1)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3275856" y="2715363"/>
            <a:ext cx="1872208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006BBC"/>
                </a:solidFill>
              </a:rPr>
              <a:t>W.P. Holding B.V.</a:t>
            </a:r>
          </a:p>
          <a:p>
            <a:pPr algn="ctr"/>
            <a:endParaRPr lang="nl-NL" dirty="0" smtClean="0">
              <a:solidFill>
                <a:srgbClr val="006BBC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3284526" y="3891479"/>
            <a:ext cx="1872208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006BBC"/>
                </a:solidFill>
              </a:rPr>
              <a:t>W.P. Beheer B.V.</a:t>
            </a:r>
          </a:p>
          <a:p>
            <a:pPr algn="ctr"/>
            <a:endParaRPr lang="nl-NL" dirty="0" smtClean="0">
              <a:solidFill>
                <a:srgbClr val="006BBC"/>
              </a:solidFill>
            </a:endParaRPr>
          </a:p>
        </p:txBody>
      </p:sp>
      <p:cxnSp>
        <p:nvCxnSpPr>
          <p:cNvPr id="6" name="Rechte verbindingslijn met pijl 5"/>
          <p:cNvCxnSpPr/>
          <p:nvPr/>
        </p:nvCxnSpPr>
        <p:spPr>
          <a:xfrm flipV="1">
            <a:off x="4202414" y="2105664"/>
            <a:ext cx="0" cy="6096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>
            <a:stCxn id="4" idx="2"/>
            <a:endCxn id="5" idx="0"/>
          </p:cNvCxnSpPr>
          <p:nvPr/>
        </p:nvCxnSpPr>
        <p:spPr>
          <a:xfrm>
            <a:off x="4211960" y="3361694"/>
            <a:ext cx="8670" cy="5297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kstvak 7"/>
          <p:cNvSpPr txBox="1"/>
          <p:nvPr/>
        </p:nvSpPr>
        <p:spPr>
          <a:xfrm>
            <a:off x="3923928" y="1688293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W.P.</a:t>
            </a:r>
            <a:endParaRPr lang="nl-NL" dirty="0"/>
          </a:p>
        </p:txBody>
      </p:sp>
      <p:sp>
        <p:nvSpPr>
          <p:cNvPr id="16" name="Tekstvak 15"/>
          <p:cNvSpPr txBox="1"/>
          <p:nvPr/>
        </p:nvSpPr>
        <p:spPr>
          <a:xfrm>
            <a:off x="3292053" y="5085184"/>
            <a:ext cx="187220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006BBC"/>
                </a:solidFill>
              </a:rPr>
              <a:t>W.P.H. B.V.</a:t>
            </a:r>
          </a:p>
        </p:txBody>
      </p:sp>
      <p:cxnSp>
        <p:nvCxnSpPr>
          <p:cNvPr id="18" name="Rechte verbindingslijn 17"/>
          <p:cNvCxnSpPr>
            <a:endCxn id="16" idx="0"/>
          </p:cNvCxnSpPr>
          <p:nvPr/>
        </p:nvCxnSpPr>
        <p:spPr>
          <a:xfrm>
            <a:off x="4220630" y="4537810"/>
            <a:ext cx="7527" cy="5473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kstvak 20"/>
          <p:cNvSpPr txBox="1"/>
          <p:nvPr/>
        </p:nvSpPr>
        <p:spPr>
          <a:xfrm>
            <a:off x="428521" y="3011412"/>
            <a:ext cx="23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6BBC"/>
                </a:solidFill>
              </a:rPr>
              <a:t>Pensioenvoorziening in ‘nieuwe’ holding</a:t>
            </a:r>
            <a:endParaRPr lang="nl-NL" dirty="0">
              <a:solidFill>
                <a:srgbClr val="006BBC"/>
              </a:solidFill>
            </a:endParaRPr>
          </a:p>
        </p:txBody>
      </p:sp>
      <p:sp>
        <p:nvSpPr>
          <p:cNvPr id="22" name="Gekromde PIJL-LINKS 21"/>
          <p:cNvSpPr/>
          <p:nvPr/>
        </p:nvSpPr>
        <p:spPr>
          <a:xfrm>
            <a:off x="5508104" y="3011412"/>
            <a:ext cx="720080" cy="1353692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006B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693627"/>
      </p:ext>
    </p:extLst>
  </p:cSld>
  <p:clrMapOvr>
    <a:masterClrMapping/>
  </p:clrMapOvr>
  <p:transition>
    <p:wip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 een bedrijf kopen 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nl-NL" dirty="0" smtClean="0"/>
              <a:t>Waarom kiezen partijen ervoor om een bestaand bedrijf te kopen in plaats van zelf vanaf </a:t>
            </a:r>
            <a:r>
              <a:rPr lang="nl-NL" dirty="0" smtClean="0"/>
              <a:t>scratch </a:t>
            </a:r>
            <a:r>
              <a:rPr lang="nl-NL" dirty="0" smtClean="0"/>
              <a:t>iets </a:t>
            </a:r>
            <a:r>
              <a:rPr lang="nl-NL" dirty="0" smtClean="0"/>
              <a:t>op te bouwen ?</a:t>
            </a:r>
          </a:p>
          <a:p>
            <a:endParaRPr lang="nl-NL" dirty="0" smtClean="0"/>
          </a:p>
          <a:p>
            <a:r>
              <a:rPr lang="nl-NL" dirty="0" smtClean="0"/>
              <a:t>Een bedrijf overnemen is makkelijk en brengt minder risico’s met zich mee dan het zelf starten van een onderneming.</a:t>
            </a:r>
          </a:p>
          <a:p>
            <a:r>
              <a:rPr lang="nl-NL" dirty="0" smtClean="0"/>
              <a:t>Een bestaand bedrijf is in feite een rijdende trein: omzet, klanten, leveranciers, personeel. Het is er allemaal.</a:t>
            </a:r>
          </a:p>
          <a:p>
            <a:r>
              <a:rPr lang="nl-NL" dirty="0" smtClean="0"/>
              <a:t>Voor (ex) managers die een bedrijf kopen is het grote voordeel dat het direct een inkomen genereert. Nadeel betalen van koopsom.</a:t>
            </a:r>
          </a:p>
          <a:p>
            <a:r>
              <a:rPr lang="nl-NL" dirty="0" smtClean="0"/>
              <a:t>Uit onderzoek blijkt dat de energie en de ideeën van de nieuwe eigenaar een positieve invloed hebben op de performance van het overgenomen bedrijf.</a:t>
            </a:r>
          </a:p>
          <a:p>
            <a:r>
              <a:rPr lang="nl-NL" dirty="0" smtClean="0"/>
              <a:t>Onderzoek heeft uitgewezen dat ruim negentig procent van de overgenomen bedrijven na 5 jaar nog steeds bestaat, terwijl van de starters na vijf jaar de helft is gesneuveld.</a:t>
            </a:r>
          </a:p>
          <a:p>
            <a:endParaRPr lang="nl-NL" dirty="0"/>
          </a:p>
        </p:txBody>
      </p:sp>
    </p:spTree>
  </p:cSld>
  <p:clrMapOvr>
    <a:masterClrMapping/>
  </p:clrMapOvr>
  <p:transition>
    <p:wip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Afsplitsing (2)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5364088" y="2852936"/>
            <a:ext cx="1872208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006BBC"/>
                </a:solidFill>
              </a:rPr>
              <a:t>Nieuwe Holding</a:t>
            </a:r>
          </a:p>
          <a:p>
            <a:pPr algn="ctr"/>
            <a:endParaRPr lang="nl-NL" dirty="0" smtClean="0">
              <a:solidFill>
                <a:srgbClr val="006BBC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5372758" y="4029052"/>
            <a:ext cx="1872208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006BBC"/>
                </a:solidFill>
              </a:rPr>
              <a:t>W.P. Beheer B.V.</a:t>
            </a:r>
          </a:p>
          <a:p>
            <a:pPr algn="ctr"/>
            <a:endParaRPr lang="nl-NL" dirty="0" smtClean="0">
              <a:solidFill>
                <a:srgbClr val="006BBC"/>
              </a:solidFill>
            </a:endParaRPr>
          </a:p>
        </p:txBody>
      </p:sp>
      <p:cxnSp>
        <p:nvCxnSpPr>
          <p:cNvPr id="6" name="Rechte verbindingslijn met pijl 5"/>
          <p:cNvCxnSpPr/>
          <p:nvPr/>
        </p:nvCxnSpPr>
        <p:spPr>
          <a:xfrm flipV="1">
            <a:off x="6290646" y="2243237"/>
            <a:ext cx="0" cy="6096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>
            <a:stCxn id="4" idx="2"/>
            <a:endCxn id="5" idx="0"/>
          </p:cNvCxnSpPr>
          <p:nvPr/>
        </p:nvCxnSpPr>
        <p:spPr>
          <a:xfrm>
            <a:off x="6300192" y="3499267"/>
            <a:ext cx="8670" cy="5297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kstvak 7"/>
          <p:cNvSpPr txBox="1"/>
          <p:nvPr/>
        </p:nvSpPr>
        <p:spPr>
          <a:xfrm>
            <a:off x="5380285" y="5222757"/>
            <a:ext cx="187220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006BBC"/>
                </a:solidFill>
              </a:rPr>
              <a:t>W.P.H. B.V.</a:t>
            </a:r>
          </a:p>
        </p:txBody>
      </p:sp>
      <p:cxnSp>
        <p:nvCxnSpPr>
          <p:cNvPr id="9" name="Rechte verbindingslijn 8"/>
          <p:cNvCxnSpPr>
            <a:endCxn id="8" idx="0"/>
          </p:cNvCxnSpPr>
          <p:nvPr/>
        </p:nvCxnSpPr>
        <p:spPr>
          <a:xfrm>
            <a:off x="6308862" y="4675383"/>
            <a:ext cx="7527" cy="5473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vak 9"/>
          <p:cNvSpPr txBox="1"/>
          <p:nvPr/>
        </p:nvSpPr>
        <p:spPr>
          <a:xfrm>
            <a:off x="428521" y="3011412"/>
            <a:ext cx="23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6BBC"/>
                </a:solidFill>
              </a:rPr>
              <a:t>Pensioenvoorziening in ‘nieuwe’ holding</a:t>
            </a:r>
            <a:endParaRPr lang="nl-NL" dirty="0">
              <a:solidFill>
                <a:srgbClr val="006BBC"/>
              </a:solidFill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3014282" y="2851129"/>
            <a:ext cx="1872208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006BBC"/>
                </a:solidFill>
              </a:rPr>
              <a:t>W.P. Holding B.V.</a:t>
            </a:r>
          </a:p>
          <a:p>
            <a:pPr algn="ctr"/>
            <a:endParaRPr lang="nl-NL" dirty="0" smtClean="0">
              <a:solidFill>
                <a:srgbClr val="006BBC"/>
              </a:solidFill>
            </a:endParaRPr>
          </a:p>
        </p:txBody>
      </p:sp>
      <p:cxnSp>
        <p:nvCxnSpPr>
          <p:cNvPr id="13" name="Rechte verbindingslijn met pijl 12"/>
          <p:cNvCxnSpPr/>
          <p:nvPr/>
        </p:nvCxnSpPr>
        <p:spPr>
          <a:xfrm flipV="1">
            <a:off x="3950386" y="2241430"/>
            <a:ext cx="0" cy="6096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Tekstvak 13"/>
          <p:cNvSpPr txBox="1"/>
          <p:nvPr/>
        </p:nvSpPr>
        <p:spPr>
          <a:xfrm>
            <a:off x="3734362" y="1765051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W.P.</a:t>
            </a:r>
            <a:endParaRPr lang="nl-NL" dirty="0"/>
          </a:p>
        </p:txBody>
      </p:sp>
      <p:sp>
        <p:nvSpPr>
          <p:cNvPr id="15" name="Tekstvak 14"/>
          <p:cNvSpPr txBox="1"/>
          <p:nvPr/>
        </p:nvSpPr>
        <p:spPr>
          <a:xfrm>
            <a:off x="6012160" y="178846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Zoon</a:t>
            </a:r>
            <a:endParaRPr lang="nl-NL" dirty="0"/>
          </a:p>
        </p:txBody>
      </p:sp>
      <p:sp>
        <p:nvSpPr>
          <p:cNvPr id="16" name="Gekromde PIJL-OMHOOG 15"/>
          <p:cNvSpPr/>
          <p:nvPr/>
        </p:nvSpPr>
        <p:spPr>
          <a:xfrm>
            <a:off x="3551140" y="3629906"/>
            <a:ext cx="1960413" cy="735198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006BBC"/>
              </a:solidFill>
            </a:endParaRPr>
          </a:p>
        </p:txBody>
      </p:sp>
      <p:sp>
        <p:nvSpPr>
          <p:cNvPr id="17" name="Tekstvak 16"/>
          <p:cNvSpPr txBox="1"/>
          <p:nvPr/>
        </p:nvSpPr>
        <p:spPr>
          <a:xfrm>
            <a:off x="3002410" y="4915401"/>
            <a:ext cx="2314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6BBC"/>
                </a:solidFill>
              </a:rPr>
              <a:t>Verkoop na 3 jaar! </a:t>
            </a:r>
            <a:endParaRPr lang="nl-NL" dirty="0">
              <a:solidFill>
                <a:srgbClr val="006B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346712"/>
      </p:ext>
    </p:extLst>
  </p:cSld>
  <p:clrMapOvr>
    <a:masterClrMapping/>
  </p:clrMapOvr>
  <p:transition>
    <p:wip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Afsplitsing (3)</a:t>
            </a: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3275856" y="2930902"/>
            <a:ext cx="1872208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006BBC"/>
                </a:solidFill>
              </a:rPr>
              <a:t>Nieuwe Holding</a:t>
            </a:r>
          </a:p>
          <a:p>
            <a:pPr algn="ctr"/>
            <a:endParaRPr lang="nl-NL" dirty="0" smtClean="0">
              <a:solidFill>
                <a:srgbClr val="006BBC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3284526" y="4107018"/>
            <a:ext cx="1872208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006BBC"/>
                </a:solidFill>
              </a:rPr>
              <a:t>W.P. Beheer B.V.</a:t>
            </a:r>
          </a:p>
          <a:p>
            <a:pPr algn="ctr"/>
            <a:endParaRPr lang="nl-NL" dirty="0" smtClean="0">
              <a:solidFill>
                <a:srgbClr val="006BBC"/>
              </a:solidFill>
            </a:endParaRPr>
          </a:p>
        </p:txBody>
      </p:sp>
      <p:cxnSp>
        <p:nvCxnSpPr>
          <p:cNvPr id="6" name="Rechte verbindingslijn met pijl 5"/>
          <p:cNvCxnSpPr/>
          <p:nvPr/>
        </p:nvCxnSpPr>
        <p:spPr>
          <a:xfrm flipV="1">
            <a:off x="4202414" y="2321203"/>
            <a:ext cx="0" cy="6096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Rechte verbindingslijn 6"/>
          <p:cNvCxnSpPr>
            <a:stCxn id="4" idx="2"/>
            <a:endCxn id="5" idx="0"/>
          </p:cNvCxnSpPr>
          <p:nvPr/>
        </p:nvCxnSpPr>
        <p:spPr>
          <a:xfrm>
            <a:off x="4211960" y="3577233"/>
            <a:ext cx="8670" cy="52978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kstvak 7"/>
          <p:cNvSpPr txBox="1"/>
          <p:nvPr/>
        </p:nvSpPr>
        <p:spPr>
          <a:xfrm>
            <a:off x="3272940" y="5305886"/>
            <a:ext cx="1872208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006BBC"/>
                </a:solidFill>
              </a:rPr>
              <a:t>W.P.H. B.V.</a:t>
            </a:r>
          </a:p>
        </p:txBody>
      </p:sp>
      <p:cxnSp>
        <p:nvCxnSpPr>
          <p:cNvPr id="9" name="Rechte verbindingslijn 8"/>
          <p:cNvCxnSpPr>
            <a:endCxn id="8" idx="0"/>
          </p:cNvCxnSpPr>
          <p:nvPr/>
        </p:nvCxnSpPr>
        <p:spPr>
          <a:xfrm>
            <a:off x="4201517" y="4758512"/>
            <a:ext cx="7527" cy="547374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kstvak 9"/>
          <p:cNvSpPr txBox="1"/>
          <p:nvPr/>
        </p:nvSpPr>
        <p:spPr>
          <a:xfrm>
            <a:off x="611560" y="2930902"/>
            <a:ext cx="1872208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006BBC"/>
                </a:solidFill>
              </a:rPr>
              <a:t>W.P. Holding B.V.</a:t>
            </a:r>
          </a:p>
          <a:p>
            <a:pPr algn="ctr"/>
            <a:endParaRPr lang="nl-NL" dirty="0" smtClean="0">
              <a:solidFill>
                <a:srgbClr val="006BBC"/>
              </a:solidFill>
            </a:endParaRPr>
          </a:p>
        </p:txBody>
      </p:sp>
      <p:cxnSp>
        <p:nvCxnSpPr>
          <p:cNvPr id="11" name="Rechte verbindingslijn met pijl 10"/>
          <p:cNvCxnSpPr/>
          <p:nvPr/>
        </p:nvCxnSpPr>
        <p:spPr>
          <a:xfrm flipV="1">
            <a:off x="1547664" y="2321203"/>
            <a:ext cx="0" cy="6096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kstvak 11"/>
          <p:cNvSpPr txBox="1"/>
          <p:nvPr/>
        </p:nvSpPr>
        <p:spPr>
          <a:xfrm>
            <a:off x="1331640" y="1844824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6BBC"/>
                </a:solidFill>
              </a:rPr>
              <a:t>W.P.</a:t>
            </a:r>
            <a:endParaRPr lang="nl-NL" dirty="0">
              <a:solidFill>
                <a:srgbClr val="006BBC"/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3923928" y="186643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6BBC"/>
                </a:solidFill>
              </a:rPr>
              <a:t>Zoon</a:t>
            </a:r>
            <a:endParaRPr lang="nl-NL" dirty="0">
              <a:solidFill>
                <a:srgbClr val="006BBC"/>
              </a:solidFill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1289666" y="5090497"/>
            <a:ext cx="1194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6BBC"/>
                </a:solidFill>
              </a:rPr>
              <a:t>Lening</a:t>
            </a:r>
            <a:endParaRPr lang="nl-NL" dirty="0">
              <a:solidFill>
                <a:srgbClr val="006BBC"/>
              </a:solidFill>
            </a:endParaRPr>
          </a:p>
        </p:txBody>
      </p:sp>
      <p:sp>
        <p:nvSpPr>
          <p:cNvPr id="19" name="Tekstvak 18"/>
          <p:cNvSpPr txBox="1"/>
          <p:nvPr/>
        </p:nvSpPr>
        <p:spPr>
          <a:xfrm>
            <a:off x="5942517" y="2897550"/>
            <a:ext cx="1872208" cy="646331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dirty="0" smtClean="0">
                <a:solidFill>
                  <a:srgbClr val="006BBC"/>
                </a:solidFill>
              </a:rPr>
              <a:t>Bank</a:t>
            </a:r>
          </a:p>
          <a:p>
            <a:pPr algn="ctr"/>
            <a:endParaRPr lang="nl-NL" dirty="0" smtClean="0">
              <a:solidFill>
                <a:srgbClr val="006BBC"/>
              </a:solidFill>
            </a:endParaRPr>
          </a:p>
        </p:txBody>
      </p:sp>
      <p:sp>
        <p:nvSpPr>
          <p:cNvPr id="20" name="Gebogen PIJL-OMHOOG 19"/>
          <p:cNvSpPr/>
          <p:nvPr/>
        </p:nvSpPr>
        <p:spPr>
          <a:xfrm rot="5400000">
            <a:off x="1331640" y="4005064"/>
            <a:ext cx="792088" cy="748285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006BBC"/>
              </a:solidFill>
            </a:endParaRPr>
          </a:p>
        </p:txBody>
      </p:sp>
      <p:sp>
        <p:nvSpPr>
          <p:cNvPr id="21" name="PIJL-LINKS 20"/>
          <p:cNvSpPr/>
          <p:nvPr/>
        </p:nvSpPr>
        <p:spPr>
          <a:xfrm>
            <a:off x="2615356" y="3110051"/>
            <a:ext cx="484854" cy="2880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006BBC"/>
              </a:solidFill>
            </a:endParaRPr>
          </a:p>
        </p:txBody>
      </p:sp>
      <p:sp>
        <p:nvSpPr>
          <p:cNvPr id="22" name="PIJL-RECHTS 21"/>
          <p:cNvSpPr/>
          <p:nvPr/>
        </p:nvSpPr>
        <p:spPr>
          <a:xfrm>
            <a:off x="5339594" y="3103481"/>
            <a:ext cx="456542" cy="29460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006BBC"/>
              </a:solidFill>
            </a:endParaRPr>
          </a:p>
        </p:txBody>
      </p:sp>
      <p:sp>
        <p:nvSpPr>
          <p:cNvPr id="23" name="Gebogen pijl 22"/>
          <p:cNvSpPr/>
          <p:nvPr/>
        </p:nvSpPr>
        <p:spPr>
          <a:xfrm rot="10800000">
            <a:off x="6084168" y="3983162"/>
            <a:ext cx="796264" cy="1935675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006BBC"/>
              </a:solidFill>
            </a:endParaRPr>
          </a:p>
        </p:txBody>
      </p:sp>
      <p:sp>
        <p:nvSpPr>
          <p:cNvPr id="24" name="Tekstvak 23"/>
          <p:cNvSpPr txBox="1"/>
          <p:nvPr/>
        </p:nvSpPr>
        <p:spPr>
          <a:xfrm>
            <a:off x="2530895" y="2738480"/>
            <a:ext cx="7449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 smtClean="0">
                <a:solidFill>
                  <a:srgbClr val="006BBC"/>
                </a:solidFill>
              </a:rPr>
              <a:t>Aflossing</a:t>
            </a:r>
            <a:endParaRPr lang="nl-NL" sz="1100" dirty="0">
              <a:solidFill>
                <a:srgbClr val="006BBC"/>
              </a:solidFill>
            </a:endParaRPr>
          </a:p>
        </p:txBody>
      </p:sp>
      <p:sp>
        <p:nvSpPr>
          <p:cNvPr id="25" name="Tekstvak 24"/>
          <p:cNvSpPr txBox="1"/>
          <p:nvPr/>
        </p:nvSpPr>
        <p:spPr>
          <a:xfrm>
            <a:off x="5194871" y="2766745"/>
            <a:ext cx="74496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100" dirty="0" smtClean="0">
                <a:solidFill>
                  <a:srgbClr val="006BBC"/>
                </a:solidFill>
              </a:rPr>
              <a:t>Aflossing</a:t>
            </a:r>
            <a:endParaRPr lang="nl-NL" sz="1100" dirty="0">
              <a:solidFill>
                <a:srgbClr val="006BBC"/>
              </a:solidFill>
            </a:endParaRPr>
          </a:p>
        </p:txBody>
      </p:sp>
      <p:sp>
        <p:nvSpPr>
          <p:cNvPr id="26" name="Tekstvak 25"/>
          <p:cNvSpPr txBox="1"/>
          <p:nvPr/>
        </p:nvSpPr>
        <p:spPr>
          <a:xfrm>
            <a:off x="7030924" y="5090497"/>
            <a:ext cx="11941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006BBC"/>
                </a:solidFill>
              </a:rPr>
              <a:t>Lening</a:t>
            </a:r>
            <a:endParaRPr lang="nl-NL" dirty="0">
              <a:solidFill>
                <a:srgbClr val="006BB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938254"/>
      </p:ext>
    </p:extLst>
  </p:cSld>
  <p:clrMapOvr>
    <a:masterClrMapping/>
  </p:clrMapOvr>
  <p:transition>
    <p:wip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Gevolgen: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Besparing € 132.000 OVB</a:t>
            </a:r>
          </a:p>
          <a:p>
            <a:endParaRPr lang="nl-NL" dirty="0" smtClean="0"/>
          </a:p>
          <a:p>
            <a:r>
              <a:rPr lang="nl-NL" dirty="0" smtClean="0"/>
              <a:t>Besparing € 350.000 inkomstenbelasting</a:t>
            </a:r>
          </a:p>
          <a:p>
            <a:endParaRPr lang="nl-NL" dirty="0" smtClean="0"/>
          </a:p>
          <a:p>
            <a:r>
              <a:rPr lang="nl-NL" dirty="0" smtClean="0"/>
              <a:t>Let op: 3 jaar wachtperiode!</a:t>
            </a:r>
          </a:p>
        </p:txBody>
      </p:sp>
    </p:spTree>
    <p:extLst>
      <p:ext uri="{BB962C8B-B14F-4D97-AF65-F5344CB8AC3E}">
        <p14:creationId xmlns:p14="http://schemas.microsoft.com/office/powerpoint/2010/main" val="1175916016"/>
      </p:ext>
    </p:extLst>
  </p:cSld>
  <p:clrMapOvr>
    <a:masterClrMapping/>
  </p:clrMapOvr>
  <p:transition>
    <p:wip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Einde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/>
          </a:p>
          <a:p>
            <a:r>
              <a:rPr lang="nl-NL" smtClean="0"/>
              <a:t>Tekz.nl</a:t>
            </a:r>
            <a:endParaRPr lang="nl-NL" dirty="0" smtClean="0"/>
          </a:p>
          <a:p>
            <a:endParaRPr lang="nl-NL" dirty="0"/>
          </a:p>
          <a:p>
            <a:r>
              <a:rPr lang="nl-NL" dirty="0" smtClean="0"/>
              <a:t>Bedrijfsoverdracht.eu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62169797"/>
      </p:ext>
    </p:extLst>
  </p:cSld>
  <p:clrMapOvr>
    <a:masterClrMapping/>
  </p:clrMapOvr>
  <p:transition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Het (Ver)koopproces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l-NL" dirty="0" smtClean="0"/>
          </a:p>
        </p:txBody>
      </p:sp>
      <p:sp>
        <p:nvSpPr>
          <p:cNvPr id="4" name="Afgeronde rechthoek 3"/>
          <p:cNvSpPr/>
          <p:nvPr/>
        </p:nvSpPr>
        <p:spPr>
          <a:xfrm>
            <a:off x="467544" y="2636912"/>
            <a:ext cx="1008112" cy="43204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00" dirty="0" smtClean="0">
                <a:solidFill>
                  <a:srgbClr val="006BBC"/>
                </a:solidFill>
              </a:rPr>
              <a:t>Partij(en)</a:t>
            </a:r>
          </a:p>
          <a:p>
            <a:pPr algn="ctr"/>
            <a:r>
              <a:rPr lang="nl-NL" sz="1100" dirty="0" smtClean="0">
                <a:solidFill>
                  <a:srgbClr val="006BBC"/>
                </a:solidFill>
              </a:rPr>
              <a:t>benaderen</a:t>
            </a:r>
            <a:endParaRPr lang="nl-NL" sz="1100" dirty="0">
              <a:solidFill>
                <a:srgbClr val="006BBC"/>
              </a:solidFill>
            </a:endParaRPr>
          </a:p>
        </p:txBody>
      </p:sp>
      <p:sp>
        <p:nvSpPr>
          <p:cNvPr id="8" name="Afgeronde rechthoek 7"/>
          <p:cNvSpPr/>
          <p:nvPr/>
        </p:nvSpPr>
        <p:spPr>
          <a:xfrm>
            <a:off x="2987824" y="2636912"/>
            <a:ext cx="1008112" cy="43204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00" dirty="0" smtClean="0">
                <a:solidFill>
                  <a:srgbClr val="006BBC"/>
                </a:solidFill>
              </a:rPr>
              <a:t>V: Informatie</a:t>
            </a:r>
          </a:p>
          <a:p>
            <a:pPr algn="ctr"/>
            <a:r>
              <a:rPr lang="nl-NL" sz="1100" dirty="0" smtClean="0">
                <a:solidFill>
                  <a:srgbClr val="006BBC"/>
                </a:solidFill>
              </a:rPr>
              <a:t>K: voorstel</a:t>
            </a:r>
            <a:endParaRPr lang="nl-NL" sz="1100" dirty="0">
              <a:solidFill>
                <a:srgbClr val="006BBC"/>
              </a:solidFill>
            </a:endParaRPr>
          </a:p>
        </p:txBody>
      </p:sp>
      <p:sp>
        <p:nvSpPr>
          <p:cNvPr id="11" name="Afgeronde rechthoek 10"/>
          <p:cNvSpPr/>
          <p:nvPr/>
        </p:nvSpPr>
        <p:spPr>
          <a:xfrm>
            <a:off x="6516216" y="2636912"/>
            <a:ext cx="1008112" cy="432048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00" dirty="0" err="1" smtClean="0">
                <a:solidFill>
                  <a:srgbClr val="006BBC"/>
                </a:solidFill>
              </a:rPr>
              <a:t>Koopovk</a:t>
            </a:r>
            <a:r>
              <a:rPr lang="nl-NL" sz="1100" dirty="0" smtClean="0">
                <a:solidFill>
                  <a:srgbClr val="006BBC"/>
                </a:solidFill>
              </a:rPr>
              <a:t>.</a:t>
            </a:r>
          </a:p>
          <a:p>
            <a:pPr algn="ctr"/>
            <a:r>
              <a:rPr lang="nl-NL" sz="1100" dirty="0" smtClean="0">
                <a:solidFill>
                  <a:srgbClr val="006BBC"/>
                </a:solidFill>
              </a:rPr>
              <a:t>Overdracht</a:t>
            </a:r>
          </a:p>
        </p:txBody>
      </p:sp>
      <p:cxnSp>
        <p:nvCxnSpPr>
          <p:cNvPr id="15" name="Rechte verbindingslijn met pijl 14"/>
          <p:cNvCxnSpPr>
            <a:endCxn id="6" idx="1"/>
          </p:cNvCxnSpPr>
          <p:nvPr/>
        </p:nvCxnSpPr>
        <p:spPr>
          <a:xfrm>
            <a:off x="1475656" y="2852936"/>
            <a:ext cx="288032" cy="0"/>
          </a:xfrm>
          <a:prstGeom prst="straightConnector1">
            <a:avLst/>
          </a:prstGeom>
          <a:ln>
            <a:solidFill>
              <a:srgbClr val="006BB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5" name="Groep 44"/>
          <p:cNvGrpSpPr/>
          <p:nvPr/>
        </p:nvGrpSpPr>
        <p:grpSpPr>
          <a:xfrm>
            <a:off x="3995936" y="2636912"/>
            <a:ext cx="1152128" cy="432048"/>
            <a:chOff x="3995936" y="2636912"/>
            <a:chExt cx="1152128" cy="432048"/>
          </a:xfrm>
        </p:grpSpPr>
        <p:sp>
          <p:nvSpPr>
            <p:cNvPr id="13" name="Afgeronde rechthoek 12"/>
            <p:cNvSpPr/>
            <p:nvPr/>
          </p:nvSpPr>
          <p:spPr>
            <a:xfrm>
              <a:off x="4139952" y="2636912"/>
              <a:ext cx="1008112" cy="432048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100" dirty="0" smtClean="0">
                  <a:solidFill>
                    <a:srgbClr val="006BBC"/>
                  </a:solidFill>
                </a:rPr>
                <a:t>Onderhandelen</a:t>
              </a:r>
              <a:endParaRPr lang="nl-NL" sz="1100" dirty="0">
                <a:solidFill>
                  <a:srgbClr val="006BBC"/>
                </a:solidFill>
              </a:endParaRPr>
            </a:p>
          </p:txBody>
        </p:sp>
        <p:cxnSp>
          <p:nvCxnSpPr>
            <p:cNvPr id="18" name="Rechte verbindingslijn met pijl 17"/>
            <p:cNvCxnSpPr>
              <a:endCxn id="13" idx="1"/>
            </p:cNvCxnSpPr>
            <p:nvPr/>
          </p:nvCxnSpPr>
          <p:spPr>
            <a:xfrm>
              <a:off x="3995936" y="2852936"/>
              <a:ext cx="144016" cy="0"/>
            </a:xfrm>
            <a:prstGeom prst="straightConnector1">
              <a:avLst/>
            </a:prstGeom>
            <a:ln>
              <a:solidFill>
                <a:srgbClr val="006BB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Groep 46"/>
          <p:cNvGrpSpPr/>
          <p:nvPr/>
        </p:nvGrpSpPr>
        <p:grpSpPr>
          <a:xfrm>
            <a:off x="5148064" y="2636912"/>
            <a:ext cx="1224136" cy="432048"/>
            <a:chOff x="5148064" y="2636912"/>
            <a:chExt cx="1224136" cy="432048"/>
          </a:xfrm>
        </p:grpSpPr>
        <p:sp>
          <p:nvSpPr>
            <p:cNvPr id="10" name="Afgeronde rechthoek 9"/>
            <p:cNvSpPr/>
            <p:nvPr/>
          </p:nvSpPr>
          <p:spPr>
            <a:xfrm>
              <a:off x="5364088" y="2636912"/>
              <a:ext cx="1008112" cy="432048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 sz="1100" dirty="0" smtClean="0">
                <a:solidFill>
                  <a:srgbClr val="006BBC"/>
                </a:solidFill>
              </a:endParaRPr>
            </a:p>
            <a:p>
              <a:pPr algn="ctr"/>
              <a:r>
                <a:rPr lang="nl-NL" sz="1100" dirty="0" smtClean="0">
                  <a:solidFill>
                    <a:srgbClr val="006BBC"/>
                  </a:solidFill>
                </a:rPr>
                <a:t>LOI / Concept </a:t>
              </a:r>
              <a:r>
                <a:rPr lang="nl-NL" sz="1100" dirty="0" err="1" smtClean="0">
                  <a:solidFill>
                    <a:srgbClr val="006BBC"/>
                  </a:solidFill>
                </a:rPr>
                <a:t>ovk</a:t>
              </a:r>
              <a:r>
                <a:rPr lang="nl-NL" sz="1100" dirty="0" smtClean="0">
                  <a:solidFill>
                    <a:srgbClr val="006BBC"/>
                  </a:solidFill>
                </a:rPr>
                <a:t>.</a:t>
              </a:r>
              <a:r>
                <a:rPr lang="nl-NL" sz="1200" dirty="0" smtClean="0">
                  <a:solidFill>
                    <a:srgbClr val="006BBC"/>
                  </a:solidFill>
                </a:rPr>
                <a:t>	</a:t>
              </a:r>
              <a:endParaRPr lang="nl-NL" sz="1200" dirty="0">
                <a:solidFill>
                  <a:srgbClr val="006BBC"/>
                </a:solidFill>
              </a:endParaRPr>
            </a:p>
          </p:txBody>
        </p:sp>
        <p:cxnSp>
          <p:nvCxnSpPr>
            <p:cNvPr id="20" name="Rechte verbindingslijn met pijl 19"/>
            <p:cNvCxnSpPr/>
            <p:nvPr/>
          </p:nvCxnSpPr>
          <p:spPr>
            <a:xfrm>
              <a:off x="5148064" y="2852936"/>
              <a:ext cx="216024" cy="0"/>
            </a:xfrm>
            <a:prstGeom prst="straightConnector1">
              <a:avLst/>
            </a:prstGeom>
            <a:ln>
              <a:solidFill>
                <a:srgbClr val="006BB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Groep 43"/>
          <p:cNvGrpSpPr/>
          <p:nvPr/>
        </p:nvGrpSpPr>
        <p:grpSpPr>
          <a:xfrm>
            <a:off x="7524328" y="2636912"/>
            <a:ext cx="1512168" cy="432048"/>
            <a:chOff x="7524328" y="2636912"/>
            <a:chExt cx="1512168" cy="432048"/>
          </a:xfrm>
        </p:grpSpPr>
        <p:sp>
          <p:nvSpPr>
            <p:cNvPr id="12" name="Afgeronde rechthoek 11"/>
            <p:cNvSpPr/>
            <p:nvPr/>
          </p:nvSpPr>
          <p:spPr>
            <a:xfrm>
              <a:off x="7668344" y="2636912"/>
              <a:ext cx="1368152" cy="432048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100" dirty="0" smtClean="0">
                  <a:solidFill>
                    <a:srgbClr val="006BBC"/>
                  </a:solidFill>
                </a:rPr>
                <a:t>V: los laten !</a:t>
              </a:r>
            </a:p>
            <a:p>
              <a:pPr algn="ctr"/>
              <a:r>
                <a:rPr lang="nl-NL" sz="1100" dirty="0" smtClean="0">
                  <a:solidFill>
                    <a:srgbClr val="006BBC"/>
                  </a:solidFill>
                </a:rPr>
                <a:t>K : Ondernemen !</a:t>
              </a:r>
              <a:endParaRPr lang="nl-NL" sz="1100" dirty="0">
                <a:solidFill>
                  <a:srgbClr val="006BBC"/>
                </a:solidFill>
              </a:endParaRPr>
            </a:p>
          </p:txBody>
        </p:sp>
        <p:cxnSp>
          <p:nvCxnSpPr>
            <p:cNvPr id="22" name="Rechte verbindingslijn met pijl 21"/>
            <p:cNvCxnSpPr/>
            <p:nvPr/>
          </p:nvCxnSpPr>
          <p:spPr>
            <a:xfrm>
              <a:off x="7524328" y="2852936"/>
              <a:ext cx="144016" cy="0"/>
            </a:xfrm>
            <a:prstGeom prst="straightConnector1">
              <a:avLst/>
            </a:prstGeom>
            <a:ln>
              <a:solidFill>
                <a:srgbClr val="006BB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3" name="Groep 42"/>
          <p:cNvGrpSpPr/>
          <p:nvPr/>
        </p:nvGrpSpPr>
        <p:grpSpPr>
          <a:xfrm>
            <a:off x="971600" y="2348880"/>
            <a:ext cx="5976664" cy="288032"/>
            <a:chOff x="971600" y="2348880"/>
            <a:chExt cx="5976664" cy="288032"/>
          </a:xfrm>
        </p:grpSpPr>
        <p:cxnSp>
          <p:nvCxnSpPr>
            <p:cNvPr id="28" name="Rechte verbindingslijn met pijl 27"/>
            <p:cNvCxnSpPr>
              <a:endCxn id="13" idx="0"/>
            </p:cNvCxnSpPr>
            <p:nvPr/>
          </p:nvCxnSpPr>
          <p:spPr>
            <a:xfrm>
              <a:off x="4644008" y="2348880"/>
              <a:ext cx="0" cy="288032"/>
            </a:xfrm>
            <a:prstGeom prst="straightConnector1">
              <a:avLst/>
            </a:prstGeom>
            <a:ln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echte verbindingslijn 23"/>
            <p:cNvCxnSpPr/>
            <p:nvPr/>
          </p:nvCxnSpPr>
          <p:spPr>
            <a:xfrm>
              <a:off x="971600" y="2348880"/>
              <a:ext cx="5976664" cy="0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Rechte verbindingslijn 25"/>
            <p:cNvCxnSpPr/>
            <p:nvPr/>
          </p:nvCxnSpPr>
          <p:spPr>
            <a:xfrm>
              <a:off x="6948264" y="2348880"/>
              <a:ext cx="0" cy="288032"/>
            </a:xfrm>
            <a:prstGeom prst="line">
              <a:avLst/>
            </a:prstGeom>
            <a:ln>
              <a:solidFill>
                <a:srgbClr val="92D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echte verbindingslijn met pijl 29"/>
            <p:cNvCxnSpPr>
              <a:endCxn id="4" idx="0"/>
            </p:cNvCxnSpPr>
            <p:nvPr/>
          </p:nvCxnSpPr>
          <p:spPr>
            <a:xfrm>
              <a:off x="971600" y="2348880"/>
              <a:ext cx="0" cy="288032"/>
            </a:xfrm>
            <a:prstGeom prst="straightConnector1">
              <a:avLst/>
            </a:prstGeom>
            <a:ln>
              <a:solidFill>
                <a:srgbClr val="92D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ep 32"/>
          <p:cNvGrpSpPr/>
          <p:nvPr/>
        </p:nvGrpSpPr>
        <p:grpSpPr>
          <a:xfrm>
            <a:off x="1763688" y="2636912"/>
            <a:ext cx="1008112" cy="1656184"/>
            <a:chOff x="1763688" y="2636912"/>
            <a:chExt cx="1008112" cy="1656184"/>
          </a:xfrm>
        </p:grpSpPr>
        <p:sp>
          <p:nvSpPr>
            <p:cNvPr id="6" name="Afgeronde rechthoek 5"/>
            <p:cNvSpPr/>
            <p:nvPr/>
          </p:nvSpPr>
          <p:spPr>
            <a:xfrm>
              <a:off x="1763688" y="2636912"/>
              <a:ext cx="1008112" cy="432048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100" dirty="0" smtClean="0">
                  <a:solidFill>
                    <a:srgbClr val="006BBC"/>
                  </a:solidFill>
                </a:rPr>
                <a:t>Kennis maken</a:t>
              </a:r>
              <a:endParaRPr lang="nl-NL" sz="1100" dirty="0">
                <a:solidFill>
                  <a:srgbClr val="006BBC"/>
                </a:solidFill>
              </a:endParaRPr>
            </a:p>
          </p:txBody>
        </p:sp>
        <p:cxnSp>
          <p:nvCxnSpPr>
            <p:cNvPr id="32" name="Rechte verbindingslijn met pijl 31"/>
            <p:cNvCxnSpPr/>
            <p:nvPr/>
          </p:nvCxnSpPr>
          <p:spPr>
            <a:xfrm>
              <a:off x="2267744" y="3068960"/>
              <a:ext cx="0" cy="1224136"/>
            </a:xfrm>
            <a:prstGeom prst="straightConnector1">
              <a:avLst/>
            </a:prstGeom>
            <a:ln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4" name="Rechte verbindingslijn met pijl 33"/>
          <p:cNvCxnSpPr/>
          <p:nvPr/>
        </p:nvCxnSpPr>
        <p:spPr>
          <a:xfrm>
            <a:off x="3491880" y="3068960"/>
            <a:ext cx="0" cy="720080"/>
          </a:xfrm>
          <a:prstGeom prst="straightConnector1">
            <a:avLst/>
          </a:prstGeom>
          <a:ln>
            <a:solidFill>
              <a:srgbClr val="00206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Groep 45"/>
          <p:cNvGrpSpPr/>
          <p:nvPr/>
        </p:nvGrpSpPr>
        <p:grpSpPr>
          <a:xfrm>
            <a:off x="6372200" y="2852936"/>
            <a:ext cx="144016" cy="792088"/>
            <a:chOff x="6372200" y="2852936"/>
            <a:chExt cx="144016" cy="792088"/>
          </a:xfrm>
        </p:grpSpPr>
        <p:cxnSp>
          <p:nvCxnSpPr>
            <p:cNvPr id="21" name="Rechte verbindingslijn met pijl 20"/>
            <p:cNvCxnSpPr/>
            <p:nvPr/>
          </p:nvCxnSpPr>
          <p:spPr>
            <a:xfrm>
              <a:off x="6372200" y="2852936"/>
              <a:ext cx="144016" cy="0"/>
            </a:xfrm>
            <a:prstGeom prst="straightConnector1">
              <a:avLst/>
            </a:prstGeom>
            <a:ln>
              <a:solidFill>
                <a:srgbClr val="006BB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Rechte verbindingslijn met pijl 34"/>
            <p:cNvCxnSpPr/>
            <p:nvPr/>
          </p:nvCxnSpPr>
          <p:spPr>
            <a:xfrm>
              <a:off x="6444208" y="2852936"/>
              <a:ext cx="0" cy="792088"/>
            </a:xfrm>
            <a:prstGeom prst="straightConnector1">
              <a:avLst/>
            </a:prstGeom>
            <a:ln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Groep 30"/>
          <p:cNvGrpSpPr/>
          <p:nvPr/>
        </p:nvGrpSpPr>
        <p:grpSpPr>
          <a:xfrm>
            <a:off x="2771800" y="2852936"/>
            <a:ext cx="216024" cy="720080"/>
            <a:chOff x="2771800" y="2852936"/>
            <a:chExt cx="216024" cy="720080"/>
          </a:xfrm>
        </p:grpSpPr>
        <p:cxnSp>
          <p:nvCxnSpPr>
            <p:cNvPr id="16" name="Rechte verbindingslijn met pijl 15"/>
            <p:cNvCxnSpPr>
              <a:endCxn id="8" idx="1"/>
            </p:cNvCxnSpPr>
            <p:nvPr/>
          </p:nvCxnSpPr>
          <p:spPr>
            <a:xfrm>
              <a:off x="2771800" y="2852936"/>
              <a:ext cx="216024" cy="0"/>
            </a:xfrm>
            <a:prstGeom prst="straightConnector1">
              <a:avLst/>
            </a:prstGeom>
            <a:ln>
              <a:solidFill>
                <a:srgbClr val="006BBC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Rechte verbindingslijn met pijl 36"/>
            <p:cNvCxnSpPr/>
            <p:nvPr/>
          </p:nvCxnSpPr>
          <p:spPr>
            <a:xfrm>
              <a:off x="2843808" y="2852936"/>
              <a:ext cx="0" cy="720080"/>
            </a:xfrm>
            <a:prstGeom prst="straightConnector1">
              <a:avLst/>
            </a:prstGeom>
            <a:ln>
              <a:solidFill>
                <a:srgbClr val="00206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Tekstvak 37"/>
          <p:cNvSpPr txBox="1"/>
          <p:nvPr/>
        </p:nvSpPr>
        <p:spPr>
          <a:xfrm>
            <a:off x="1187624" y="4293096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b="1" u="sng" dirty="0" smtClean="0">
                <a:solidFill>
                  <a:srgbClr val="006BBC"/>
                </a:solidFill>
              </a:rPr>
              <a:t>Vertrouwen !</a:t>
            </a:r>
            <a:endParaRPr lang="nl-NL" b="1" u="sng" dirty="0">
              <a:solidFill>
                <a:srgbClr val="006BBC"/>
              </a:solidFill>
            </a:endParaRPr>
          </a:p>
        </p:txBody>
      </p:sp>
      <p:sp>
        <p:nvSpPr>
          <p:cNvPr id="39" name="Tekstvak 38"/>
          <p:cNvSpPr txBox="1"/>
          <p:nvPr/>
        </p:nvSpPr>
        <p:spPr>
          <a:xfrm>
            <a:off x="2411760" y="3573016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600" dirty="0" smtClean="0">
                <a:solidFill>
                  <a:srgbClr val="006BBC"/>
                </a:solidFill>
              </a:rPr>
              <a:t>   GHV</a:t>
            </a:r>
            <a:endParaRPr lang="nl-NL" dirty="0">
              <a:solidFill>
                <a:srgbClr val="006BBC"/>
              </a:solidFill>
            </a:endParaRPr>
          </a:p>
        </p:txBody>
      </p:sp>
      <p:sp>
        <p:nvSpPr>
          <p:cNvPr id="40" name="Tekstvak 39"/>
          <p:cNvSpPr txBox="1"/>
          <p:nvPr/>
        </p:nvSpPr>
        <p:spPr>
          <a:xfrm>
            <a:off x="3275856" y="3789040"/>
            <a:ext cx="32403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nl-NL" sz="1400" dirty="0" smtClean="0">
                <a:solidFill>
                  <a:srgbClr val="006BBC"/>
                </a:solidFill>
              </a:rPr>
              <a:t> Informatie memorandum</a:t>
            </a:r>
          </a:p>
          <a:p>
            <a:pPr>
              <a:buFontTx/>
              <a:buChar char="-"/>
            </a:pPr>
            <a:r>
              <a:rPr lang="nl-NL" sz="1400" dirty="0" smtClean="0">
                <a:solidFill>
                  <a:srgbClr val="006BBC"/>
                </a:solidFill>
              </a:rPr>
              <a:t> Waardebepaling</a:t>
            </a:r>
          </a:p>
          <a:p>
            <a:pPr>
              <a:buFontTx/>
              <a:buChar char="-"/>
            </a:pPr>
            <a:r>
              <a:rPr lang="nl-NL" sz="1400" dirty="0" smtClean="0">
                <a:solidFill>
                  <a:srgbClr val="006BBC"/>
                </a:solidFill>
              </a:rPr>
              <a:t> Fiscale aspecten</a:t>
            </a:r>
          </a:p>
          <a:p>
            <a:pPr>
              <a:buFontTx/>
              <a:buChar char="-"/>
            </a:pPr>
            <a:r>
              <a:rPr lang="nl-NL" sz="1400" dirty="0" smtClean="0">
                <a:solidFill>
                  <a:srgbClr val="006BBC"/>
                </a:solidFill>
              </a:rPr>
              <a:t> Juridische aspecten</a:t>
            </a:r>
            <a:endParaRPr lang="nl-NL" sz="1400" dirty="0">
              <a:solidFill>
                <a:srgbClr val="006BBC"/>
              </a:solidFill>
            </a:endParaRPr>
          </a:p>
        </p:txBody>
      </p:sp>
      <p:sp>
        <p:nvSpPr>
          <p:cNvPr id="41" name="Tekstvak 40"/>
          <p:cNvSpPr txBox="1"/>
          <p:nvPr/>
        </p:nvSpPr>
        <p:spPr>
          <a:xfrm>
            <a:off x="5724128" y="3645024"/>
            <a:ext cx="208823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nl-NL" sz="1400" dirty="0" smtClean="0">
                <a:solidFill>
                  <a:srgbClr val="006BBC"/>
                </a:solidFill>
              </a:rPr>
              <a:t> Acquisitie structuur</a:t>
            </a:r>
          </a:p>
          <a:p>
            <a:pPr>
              <a:buFontTx/>
              <a:buChar char="-"/>
            </a:pPr>
            <a:r>
              <a:rPr lang="nl-NL" sz="1400" dirty="0" err="1" smtClean="0">
                <a:solidFill>
                  <a:srgbClr val="006BBC"/>
                </a:solidFill>
              </a:rPr>
              <a:t>Due</a:t>
            </a:r>
            <a:r>
              <a:rPr lang="nl-NL" sz="1400" dirty="0" smtClean="0">
                <a:solidFill>
                  <a:srgbClr val="006BBC"/>
                </a:solidFill>
              </a:rPr>
              <a:t> </a:t>
            </a:r>
            <a:r>
              <a:rPr lang="nl-NL" sz="1400" dirty="0" err="1" smtClean="0">
                <a:solidFill>
                  <a:srgbClr val="006BBC"/>
                </a:solidFill>
              </a:rPr>
              <a:t>Dilligence</a:t>
            </a:r>
            <a:endParaRPr lang="nl-NL" sz="1400" dirty="0" smtClean="0">
              <a:solidFill>
                <a:srgbClr val="006BBC"/>
              </a:solidFill>
            </a:endParaRPr>
          </a:p>
          <a:p>
            <a:pPr>
              <a:buFontTx/>
              <a:buChar char="-"/>
            </a:pPr>
            <a:r>
              <a:rPr lang="nl-NL" sz="1400" dirty="0" smtClean="0">
                <a:solidFill>
                  <a:srgbClr val="006BBC"/>
                </a:solidFill>
              </a:rPr>
              <a:t> Financiering</a:t>
            </a:r>
            <a:endParaRPr lang="nl-NL" sz="1400" dirty="0">
              <a:solidFill>
                <a:srgbClr val="006BBC"/>
              </a:solidFill>
            </a:endParaRPr>
          </a:p>
        </p:txBody>
      </p:sp>
      <p:sp>
        <p:nvSpPr>
          <p:cNvPr id="42" name="Tekstvak 41"/>
          <p:cNvSpPr txBox="1"/>
          <p:nvPr/>
        </p:nvSpPr>
        <p:spPr>
          <a:xfrm>
            <a:off x="4211960" y="5301208"/>
            <a:ext cx="39604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Gemiddelde doorlooptijd 9 maanden</a:t>
            </a:r>
            <a:endParaRPr lang="nl-NL" dirty="0"/>
          </a:p>
        </p:txBody>
      </p:sp>
      <p:sp>
        <p:nvSpPr>
          <p:cNvPr id="48" name="Afgeronde rechthoek 47"/>
          <p:cNvSpPr/>
          <p:nvPr/>
        </p:nvSpPr>
        <p:spPr>
          <a:xfrm>
            <a:off x="467544" y="1628800"/>
            <a:ext cx="1008112" cy="43204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100" b="1" dirty="0" smtClean="0">
                <a:solidFill>
                  <a:srgbClr val="006BBC"/>
                </a:solidFill>
              </a:rPr>
              <a:t>Verkoopklaar maken</a:t>
            </a:r>
            <a:endParaRPr lang="nl-NL" sz="1100" b="1" dirty="0">
              <a:solidFill>
                <a:srgbClr val="006BBC"/>
              </a:solidFill>
            </a:endParaRPr>
          </a:p>
        </p:txBody>
      </p:sp>
      <p:cxnSp>
        <p:nvCxnSpPr>
          <p:cNvPr id="50" name="Rechte verbindingslijn met pijl 49"/>
          <p:cNvCxnSpPr/>
          <p:nvPr/>
        </p:nvCxnSpPr>
        <p:spPr>
          <a:xfrm>
            <a:off x="755576" y="2060848"/>
            <a:ext cx="0" cy="576064"/>
          </a:xfrm>
          <a:prstGeom prst="straightConnector1">
            <a:avLst/>
          </a:prstGeom>
          <a:ln>
            <a:solidFill>
              <a:srgbClr val="006BBC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11" grpId="0" animBg="1"/>
      <p:bldP spid="38" grpId="0"/>
      <p:bldP spid="39" grpId="0"/>
      <p:bldP spid="40" grpId="0"/>
      <p:bldP spid="42" grpId="0"/>
      <p:bldP spid="4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Soorten bedrijfsoverdrachten :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525963"/>
          </a:xfrm>
        </p:spPr>
        <p:txBody>
          <a:bodyPr/>
          <a:lstStyle/>
          <a:p>
            <a:pPr>
              <a:buNone/>
            </a:pPr>
            <a:endParaRPr lang="nl-NL" dirty="0"/>
          </a:p>
        </p:txBody>
      </p:sp>
      <p:sp>
        <p:nvSpPr>
          <p:cNvPr id="4" name="Afgeronde rechthoek 3"/>
          <p:cNvSpPr/>
          <p:nvPr/>
        </p:nvSpPr>
        <p:spPr>
          <a:xfrm>
            <a:off x="3995936" y="2636912"/>
            <a:ext cx="1296144" cy="3600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>
                <a:solidFill>
                  <a:srgbClr val="0070C0"/>
                </a:solidFill>
              </a:rPr>
              <a:t>Verkoop / opvolging</a:t>
            </a:r>
            <a:endParaRPr lang="nl-NL" sz="1600" dirty="0">
              <a:solidFill>
                <a:srgbClr val="0070C0"/>
              </a:solidFill>
            </a:endParaRPr>
          </a:p>
        </p:txBody>
      </p:sp>
      <p:sp>
        <p:nvSpPr>
          <p:cNvPr id="5" name="Afgeronde rechthoek 4"/>
          <p:cNvSpPr/>
          <p:nvPr/>
        </p:nvSpPr>
        <p:spPr>
          <a:xfrm>
            <a:off x="5076056" y="3356992"/>
            <a:ext cx="1296144" cy="3600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>
                <a:solidFill>
                  <a:srgbClr val="0070C0"/>
                </a:solidFill>
              </a:rPr>
              <a:t>Derden</a:t>
            </a:r>
            <a:endParaRPr lang="nl-NL" sz="1600" dirty="0">
              <a:solidFill>
                <a:srgbClr val="0070C0"/>
              </a:solidFill>
            </a:endParaRPr>
          </a:p>
        </p:txBody>
      </p:sp>
      <p:sp>
        <p:nvSpPr>
          <p:cNvPr id="6" name="Afgeronde rechthoek 5"/>
          <p:cNvSpPr/>
          <p:nvPr/>
        </p:nvSpPr>
        <p:spPr>
          <a:xfrm>
            <a:off x="5076056" y="4005064"/>
            <a:ext cx="1296144" cy="3600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>
                <a:solidFill>
                  <a:srgbClr val="0070C0"/>
                </a:solidFill>
              </a:rPr>
              <a:t>Strategisch of financieel</a:t>
            </a:r>
            <a:endParaRPr lang="nl-NL" sz="1600" dirty="0">
              <a:solidFill>
                <a:srgbClr val="0070C0"/>
              </a:solidFill>
            </a:endParaRPr>
          </a:p>
        </p:txBody>
      </p:sp>
      <p:sp>
        <p:nvSpPr>
          <p:cNvPr id="7" name="Afgeronde rechthoek 6"/>
          <p:cNvSpPr/>
          <p:nvPr/>
        </p:nvSpPr>
        <p:spPr>
          <a:xfrm>
            <a:off x="5076056" y="4653136"/>
            <a:ext cx="1296144" cy="3600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>
                <a:solidFill>
                  <a:srgbClr val="0070C0"/>
                </a:solidFill>
              </a:rPr>
              <a:t>Management </a:t>
            </a:r>
            <a:r>
              <a:rPr lang="nl-NL" sz="1200" dirty="0" err="1" smtClean="0">
                <a:solidFill>
                  <a:srgbClr val="0070C0"/>
                </a:solidFill>
              </a:rPr>
              <a:t>buy</a:t>
            </a:r>
            <a:r>
              <a:rPr lang="nl-NL" sz="1200" dirty="0" smtClean="0">
                <a:solidFill>
                  <a:srgbClr val="0070C0"/>
                </a:solidFill>
              </a:rPr>
              <a:t> out (MBO)</a:t>
            </a:r>
            <a:endParaRPr lang="nl-NL" sz="1600" dirty="0">
              <a:solidFill>
                <a:srgbClr val="0070C0"/>
              </a:solidFill>
            </a:endParaRPr>
          </a:p>
        </p:txBody>
      </p:sp>
      <p:sp>
        <p:nvSpPr>
          <p:cNvPr id="8" name="Afgeronde rechthoek 7"/>
          <p:cNvSpPr/>
          <p:nvPr/>
        </p:nvSpPr>
        <p:spPr>
          <a:xfrm>
            <a:off x="5076056" y="5373216"/>
            <a:ext cx="1296144" cy="3600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>
                <a:solidFill>
                  <a:srgbClr val="0070C0"/>
                </a:solidFill>
              </a:rPr>
              <a:t>Management </a:t>
            </a:r>
            <a:r>
              <a:rPr lang="nl-NL" sz="1200" dirty="0" err="1" smtClean="0">
                <a:solidFill>
                  <a:srgbClr val="0070C0"/>
                </a:solidFill>
              </a:rPr>
              <a:t>buy</a:t>
            </a:r>
            <a:r>
              <a:rPr lang="nl-NL" sz="1200" dirty="0" smtClean="0">
                <a:solidFill>
                  <a:srgbClr val="0070C0"/>
                </a:solidFill>
              </a:rPr>
              <a:t> in (MBI)</a:t>
            </a:r>
            <a:endParaRPr lang="nl-NL" sz="1600" dirty="0">
              <a:solidFill>
                <a:srgbClr val="0070C0"/>
              </a:solidFill>
            </a:endParaRPr>
          </a:p>
        </p:txBody>
      </p:sp>
      <p:sp>
        <p:nvSpPr>
          <p:cNvPr id="10" name="Afgeronde rechthoek 9"/>
          <p:cNvSpPr/>
          <p:nvPr/>
        </p:nvSpPr>
        <p:spPr>
          <a:xfrm>
            <a:off x="3131840" y="3356992"/>
            <a:ext cx="1296144" cy="3600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>
                <a:solidFill>
                  <a:srgbClr val="0070C0"/>
                </a:solidFill>
              </a:rPr>
              <a:t>Familie opvolging</a:t>
            </a:r>
            <a:endParaRPr lang="nl-NL" sz="1600" dirty="0">
              <a:solidFill>
                <a:srgbClr val="0070C0"/>
              </a:solidFill>
            </a:endParaRPr>
          </a:p>
        </p:txBody>
      </p:sp>
      <p:sp>
        <p:nvSpPr>
          <p:cNvPr id="11" name="Afgeronde rechthoek 10"/>
          <p:cNvSpPr/>
          <p:nvPr/>
        </p:nvSpPr>
        <p:spPr>
          <a:xfrm>
            <a:off x="3131840" y="4005064"/>
            <a:ext cx="1296144" cy="3600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>
                <a:solidFill>
                  <a:srgbClr val="0070C0"/>
                </a:solidFill>
              </a:rPr>
              <a:t>Leiding en eigendom</a:t>
            </a:r>
            <a:endParaRPr lang="nl-NL" sz="1600" dirty="0">
              <a:solidFill>
                <a:srgbClr val="0070C0"/>
              </a:solidFill>
            </a:endParaRPr>
          </a:p>
        </p:txBody>
      </p:sp>
      <p:sp>
        <p:nvSpPr>
          <p:cNvPr id="13" name="Afgeronde rechthoek 12"/>
          <p:cNvSpPr/>
          <p:nvPr/>
        </p:nvSpPr>
        <p:spPr>
          <a:xfrm>
            <a:off x="3131840" y="4653136"/>
            <a:ext cx="1296144" cy="3600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>
                <a:solidFill>
                  <a:srgbClr val="0070C0"/>
                </a:solidFill>
              </a:rPr>
              <a:t>Leiding</a:t>
            </a:r>
            <a:endParaRPr lang="nl-NL" sz="1600" dirty="0">
              <a:solidFill>
                <a:srgbClr val="0070C0"/>
              </a:solidFill>
            </a:endParaRPr>
          </a:p>
        </p:txBody>
      </p:sp>
      <p:sp>
        <p:nvSpPr>
          <p:cNvPr id="14" name="Afgeronde rechthoek 13"/>
          <p:cNvSpPr/>
          <p:nvPr/>
        </p:nvSpPr>
        <p:spPr>
          <a:xfrm>
            <a:off x="3131840" y="5373216"/>
            <a:ext cx="1296144" cy="360040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>
                <a:solidFill>
                  <a:srgbClr val="0070C0"/>
                </a:solidFill>
              </a:rPr>
              <a:t>Eigendom</a:t>
            </a:r>
            <a:endParaRPr lang="nl-NL" sz="1600" dirty="0">
              <a:solidFill>
                <a:srgbClr val="0070C0"/>
              </a:solidFill>
            </a:endParaRPr>
          </a:p>
        </p:txBody>
      </p:sp>
      <p:grpSp>
        <p:nvGrpSpPr>
          <p:cNvPr id="77" name="Groep 76"/>
          <p:cNvGrpSpPr/>
          <p:nvPr/>
        </p:nvGrpSpPr>
        <p:grpSpPr>
          <a:xfrm>
            <a:off x="4427984" y="3537012"/>
            <a:ext cx="144016" cy="2016224"/>
            <a:chOff x="4427984" y="3537012"/>
            <a:chExt cx="144016" cy="2016224"/>
          </a:xfrm>
        </p:grpSpPr>
        <p:cxnSp>
          <p:nvCxnSpPr>
            <p:cNvPr id="16" name="Gebogen verbindingslijn 15"/>
            <p:cNvCxnSpPr>
              <a:stCxn id="10" idx="3"/>
              <a:endCxn id="14" idx="3"/>
            </p:cNvCxnSpPr>
            <p:nvPr/>
          </p:nvCxnSpPr>
          <p:spPr>
            <a:xfrm>
              <a:off x="4427984" y="3537012"/>
              <a:ext cx="12700" cy="2016224"/>
            </a:xfrm>
            <a:prstGeom prst="bentConnector3">
              <a:avLst>
                <a:gd name="adj1" fmla="val 108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Rechte verbindingslijn met pijl 29"/>
            <p:cNvCxnSpPr/>
            <p:nvPr/>
          </p:nvCxnSpPr>
          <p:spPr>
            <a:xfrm flipH="1">
              <a:off x="4427984" y="4797152"/>
              <a:ext cx="14401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echte verbindingslijn met pijl 30"/>
            <p:cNvCxnSpPr/>
            <p:nvPr/>
          </p:nvCxnSpPr>
          <p:spPr>
            <a:xfrm flipH="1">
              <a:off x="4427984" y="4149080"/>
              <a:ext cx="144016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9" name="Groep 78"/>
          <p:cNvGrpSpPr/>
          <p:nvPr/>
        </p:nvGrpSpPr>
        <p:grpSpPr>
          <a:xfrm>
            <a:off x="4860032" y="3537012"/>
            <a:ext cx="228724" cy="2016224"/>
            <a:chOff x="4860032" y="3537012"/>
            <a:chExt cx="228724" cy="2016224"/>
          </a:xfrm>
        </p:grpSpPr>
        <p:cxnSp>
          <p:nvCxnSpPr>
            <p:cNvPr id="33" name="Gebogen verbindingslijn 32"/>
            <p:cNvCxnSpPr>
              <a:stCxn id="5" idx="1"/>
              <a:endCxn id="8" idx="1"/>
            </p:cNvCxnSpPr>
            <p:nvPr/>
          </p:nvCxnSpPr>
          <p:spPr>
            <a:xfrm rot="10800000" flipV="1">
              <a:off x="5076056" y="3537012"/>
              <a:ext cx="12700" cy="2016224"/>
            </a:xfrm>
            <a:prstGeom prst="bentConnector3">
              <a:avLst>
                <a:gd name="adj1" fmla="val 1800000"/>
              </a:avLst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Rechte verbindingslijn met pijl 51"/>
            <p:cNvCxnSpPr/>
            <p:nvPr/>
          </p:nvCxnSpPr>
          <p:spPr>
            <a:xfrm>
              <a:off x="4860032" y="4797152"/>
              <a:ext cx="21602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Rechte verbindingslijn met pijl 52"/>
            <p:cNvCxnSpPr/>
            <p:nvPr/>
          </p:nvCxnSpPr>
          <p:spPr>
            <a:xfrm>
              <a:off x="4860032" y="4149080"/>
              <a:ext cx="216024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6" name="Groep 75"/>
          <p:cNvGrpSpPr/>
          <p:nvPr/>
        </p:nvGrpSpPr>
        <p:grpSpPr>
          <a:xfrm>
            <a:off x="3779912" y="3140968"/>
            <a:ext cx="1944216" cy="216024"/>
            <a:chOff x="3779912" y="3140968"/>
            <a:chExt cx="1944216" cy="216024"/>
          </a:xfrm>
        </p:grpSpPr>
        <p:cxnSp>
          <p:nvCxnSpPr>
            <p:cNvPr id="62" name="Rechte verbindingslijn 61"/>
            <p:cNvCxnSpPr/>
            <p:nvPr/>
          </p:nvCxnSpPr>
          <p:spPr>
            <a:xfrm>
              <a:off x="3779912" y="3140968"/>
              <a:ext cx="194421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Rechte verbindingslijn met pijl 63"/>
            <p:cNvCxnSpPr>
              <a:endCxn id="5" idx="0"/>
            </p:cNvCxnSpPr>
            <p:nvPr/>
          </p:nvCxnSpPr>
          <p:spPr>
            <a:xfrm>
              <a:off x="5724128" y="3140968"/>
              <a:ext cx="0" cy="21602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Rechte verbindingslijn met pijl 65"/>
            <p:cNvCxnSpPr/>
            <p:nvPr/>
          </p:nvCxnSpPr>
          <p:spPr>
            <a:xfrm>
              <a:off x="3779912" y="3140968"/>
              <a:ext cx="0" cy="21602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5" name="Groep 74"/>
          <p:cNvGrpSpPr/>
          <p:nvPr/>
        </p:nvGrpSpPr>
        <p:grpSpPr>
          <a:xfrm>
            <a:off x="4644008" y="2420888"/>
            <a:ext cx="1944216" cy="216024"/>
            <a:chOff x="4644008" y="2420888"/>
            <a:chExt cx="1944216" cy="216024"/>
          </a:xfrm>
        </p:grpSpPr>
        <p:cxnSp>
          <p:nvCxnSpPr>
            <p:cNvPr id="67" name="Rechte verbindingslijn met pijl 66"/>
            <p:cNvCxnSpPr/>
            <p:nvPr/>
          </p:nvCxnSpPr>
          <p:spPr>
            <a:xfrm>
              <a:off x="4644008" y="2420888"/>
              <a:ext cx="0" cy="21602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Rechte verbindingslijn 67"/>
            <p:cNvCxnSpPr/>
            <p:nvPr/>
          </p:nvCxnSpPr>
          <p:spPr>
            <a:xfrm>
              <a:off x="4644008" y="2420888"/>
              <a:ext cx="194421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Rechte verbindingslijn met pijl 68"/>
            <p:cNvCxnSpPr/>
            <p:nvPr/>
          </p:nvCxnSpPr>
          <p:spPr>
            <a:xfrm>
              <a:off x="6588224" y="2420888"/>
              <a:ext cx="0" cy="21602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0" name="Rechthoek 69"/>
          <p:cNvSpPr/>
          <p:nvPr/>
        </p:nvSpPr>
        <p:spPr>
          <a:xfrm>
            <a:off x="6372200" y="2636912"/>
            <a:ext cx="720080" cy="288032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dirty="0" smtClean="0"/>
              <a:t>Stoppen</a:t>
            </a:r>
            <a:endParaRPr lang="nl-NL" sz="1200" dirty="0"/>
          </a:p>
        </p:txBody>
      </p:sp>
      <p:grpSp>
        <p:nvGrpSpPr>
          <p:cNvPr id="36" name="Groep 35"/>
          <p:cNvGrpSpPr/>
          <p:nvPr/>
        </p:nvGrpSpPr>
        <p:grpSpPr>
          <a:xfrm>
            <a:off x="1043608" y="1628800"/>
            <a:ext cx="4392488" cy="1785938"/>
            <a:chOff x="1043608" y="1628800"/>
            <a:chExt cx="4392488" cy="1785938"/>
          </a:xfrm>
        </p:grpSpPr>
        <p:sp>
          <p:nvSpPr>
            <p:cNvPr id="71" name="Ovaal 70"/>
            <p:cNvSpPr/>
            <p:nvPr/>
          </p:nvSpPr>
          <p:spPr>
            <a:xfrm>
              <a:off x="4283968" y="1772816"/>
              <a:ext cx="1152128" cy="43204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900" dirty="0" smtClean="0">
                  <a:solidFill>
                    <a:srgbClr val="0070C0"/>
                  </a:solidFill>
                </a:rPr>
                <a:t>ondernemer</a:t>
              </a:r>
              <a:endParaRPr lang="nl-NL" sz="1100" dirty="0">
                <a:solidFill>
                  <a:srgbClr val="0070C0"/>
                </a:solidFill>
              </a:endParaRPr>
            </a:p>
          </p:txBody>
        </p:sp>
        <p:pic>
          <p:nvPicPr>
            <p:cNvPr id="1028" name="Picture 4" descr="C:\Users\RTG\AppData\Local\Microsoft\Windows\Temporary Internet Files\Content.IE5\Q481D9B3\MC900056482[1].wmf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043608" y="1628800"/>
              <a:ext cx="1535112" cy="1785938"/>
            </a:xfrm>
            <a:prstGeom prst="rect">
              <a:avLst/>
            </a:prstGeom>
            <a:noFill/>
          </p:spPr>
        </p:pic>
      </p:grpSp>
      <p:sp>
        <p:nvSpPr>
          <p:cNvPr id="34" name="Afgeronde rechthoek 33"/>
          <p:cNvSpPr/>
          <p:nvPr/>
        </p:nvSpPr>
        <p:spPr>
          <a:xfrm>
            <a:off x="3059832" y="5877272"/>
            <a:ext cx="3384376" cy="360040"/>
          </a:xfrm>
          <a:prstGeom prst="roundRect">
            <a:avLst/>
          </a:prstGeom>
          <a:solidFill>
            <a:srgbClr val="F7F8E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" b="1" dirty="0" smtClean="0">
                <a:solidFill>
                  <a:srgbClr val="0070C0"/>
                </a:solidFill>
              </a:rPr>
              <a:t>Emotionele overdracht !</a:t>
            </a:r>
            <a:endParaRPr lang="nl-NL" sz="16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6" grpId="0" animBg="1"/>
      <p:bldP spid="7" grpId="0" animBg="1"/>
      <p:bldP spid="8" grpId="0" animBg="1"/>
      <p:bldP spid="10" grpId="0" animBg="1"/>
      <p:bldP spid="11" grpId="0" animBg="1"/>
      <p:bldP spid="13" grpId="0" animBg="1"/>
      <p:bldP spid="14" grpId="0" animBg="1"/>
      <p:bldP spid="70" grpId="0" animBg="1"/>
      <p:bldP spid="3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Verkopende partijen (1)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sz="2400" u="sng" dirty="0" smtClean="0"/>
              <a:t>Waarom willen ondernemers (aan een derde) verkopen 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Geen (geschikte) opvolging binnen de familie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(Naderen van de) pensioengerechtigde leeftijd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Ziekte / arbeidsongeschiktheid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Terug naar het vak (niet meer managen)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‘Gek’ van wet- &amp; regelgeving (administratieve rompslomp)</a:t>
            </a:r>
            <a:endParaRPr lang="nl-NL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Verkopende partijen (2)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nl-NL" sz="2400" u="sng" dirty="0" smtClean="0"/>
              <a:t>Wat willen verkopende partijen (doorgaans) ?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Een kort overnametraject (geen gedoe)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‘Boter bij de vis’ (graag een hoge prijs)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Een betrouwbare koper (die het bedrijf net zo runt als hij/zij)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Wel advies (maar hou het overzichtelijk)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Kopende partijen(1)</a:t>
            </a:r>
            <a:endParaRPr lang="nl-NL" sz="3200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sz="2400" u="sng" dirty="0" smtClean="0"/>
              <a:t>Voordat u begint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Kopen van een bedrijf is een spannend, intensief en vaak ook een emotioneel proces.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Bovendien is het niet in een paar maanden beklonken, gemiddeld één tot anderhalf jaar.</a:t>
            </a:r>
          </a:p>
          <a:p>
            <a:pPr marL="457200" indent="-457200">
              <a:buFont typeface="+mj-lt"/>
              <a:buAutoNum type="arabicPeriod"/>
            </a:pPr>
            <a:r>
              <a:rPr lang="nl-NL" sz="2400" dirty="0" smtClean="0"/>
              <a:t>Maak voor u zelf een duidelijk zoekprofiel. Wie niet weet wat hij zoekt, zal het ook nooit vinden.</a:t>
            </a:r>
          </a:p>
          <a:p>
            <a:pPr marL="457200" indent="-457200">
              <a:buFont typeface="+mj-lt"/>
              <a:buAutoNum type="arabicPeriod"/>
            </a:pPr>
            <a:endParaRPr lang="nl-NL" sz="2400" dirty="0" smtClean="0"/>
          </a:p>
          <a:p>
            <a:endParaRPr lang="nl-NL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hema">
  <a:themeElements>
    <a:clrScheme name="Grijswaarden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1205</TotalTime>
  <Words>1634</Words>
  <Application>Microsoft Office PowerPoint</Application>
  <PresentationFormat>Diavoorstelling (4:3)</PresentationFormat>
  <Paragraphs>403</Paragraphs>
  <Slides>43</Slides>
  <Notes>16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43</vt:i4>
      </vt:variant>
    </vt:vector>
  </HeadingPairs>
  <TitlesOfParts>
    <vt:vector size="47" baseType="lpstr">
      <vt:lpstr>Arial</vt:lpstr>
      <vt:lpstr>Calibri</vt:lpstr>
      <vt:lpstr>Wingdings</vt:lpstr>
      <vt:lpstr>Office-thema</vt:lpstr>
      <vt:lpstr> Workshop ‘groeien door bedrijfsovernames’; en de fiscale valkuilen ?</vt:lpstr>
      <vt:lpstr>Voorstellen (1):</vt:lpstr>
      <vt:lpstr>Voorstellen (2):</vt:lpstr>
      <vt:lpstr>Waarom een bedrijf kopen ?</vt:lpstr>
      <vt:lpstr>Het (Ver)koopproces</vt:lpstr>
      <vt:lpstr>Soorten bedrijfsoverdrachten :</vt:lpstr>
      <vt:lpstr>Verkopende partijen (1)</vt:lpstr>
      <vt:lpstr>Verkopende partijen (2)</vt:lpstr>
      <vt:lpstr>Kopende partijen(1)</vt:lpstr>
      <vt:lpstr>Kopende partijen(2)</vt:lpstr>
      <vt:lpstr>Kopende partijen(3)</vt:lpstr>
      <vt:lpstr>Fiscale faciliteiten</vt:lpstr>
      <vt:lpstr>Fiscale faciliteiten / BOF </vt:lpstr>
      <vt:lpstr>Kopen en verkopen van een onderneming (1) :</vt:lpstr>
      <vt:lpstr>Overname structuur (1)</vt:lpstr>
      <vt:lpstr>Wat over te nemen?</vt:lpstr>
      <vt:lpstr>Overname structuur (2)</vt:lpstr>
      <vt:lpstr>Wie neemt over BV of privé?</vt:lpstr>
      <vt:lpstr>Wie neemt over BV of privé?</vt:lpstr>
      <vt:lpstr>Hoe wordt er betaald?</vt:lpstr>
      <vt:lpstr>Waarde drijvers van een bedrijf</vt:lpstr>
      <vt:lpstr>Waardebepaling</vt:lpstr>
      <vt:lpstr>Waarderingsmethoden</vt:lpstr>
      <vt:lpstr>Tot stand komen van de aan/verkoop prijs</vt:lpstr>
      <vt:lpstr>Due diligence onderzoek</vt:lpstr>
      <vt:lpstr>Due Dilligence, fiscale aandachtspunten :</vt:lpstr>
      <vt:lpstr>Welke mogelijkheden tot financiering heeft de koper?</vt:lpstr>
      <vt:lpstr>Bedrijfsoverdracht </vt:lpstr>
      <vt:lpstr>Opdracht</vt:lpstr>
      <vt:lpstr>Huidige structuur, balans</vt:lpstr>
      <vt:lpstr>Aandachtspunten</vt:lpstr>
      <vt:lpstr>Complicaties</vt:lpstr>
      <vt:lpstr>Complicatie 1</vt:lpstr>
      <vt:lpstr>Complicatie 2</vt:lpstr>
      <vt:lpstr>Verkoop pand</vt:lpstr>
      <vt:lpstr>Complicatie 3</vt:lpstr>
      <vt:lpstr>Complicatie 4</vt:lpstr>
      <vt:lpstr>Huidige structuur</vt:lpstr>
      <vt:lpstr>Afsplitsing (1)</vt:lpstr>
      <vt:lpstr>Afsplitsing (2)</vt:lpstr>
      <vt:lpstr>Afsplitsing (3)</vt:lpstr>
      <vt:lpstr>Gevolgen:</vt:lpstr>
      <vt:lpstr>Einde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Raimond Takkenberg</dc:creator>
  <cp:lastModifiedBy>fdeboer</cp:lastModifiedBy>
  <cp:revision>171</cp:revision>
  <cp:lastPrinted>2013-06-13T10:53:17Z</cp:lastPrinted>
  <dcterms:created xsi:type="dcterms:W3CDTF">2010-06-14T17:03:32Z</dcterms:created>
  <dcterms:modified xsi:type="dcterms:W3CDTF">2013-06-13T11:40:08Z</dcterms:modified>
</cp:coreProperties>
</file>